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300" r:id="rId7"/>
    <p:sldId id="260" r:id="rId8"/>
    <p:sldId id="257"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90" r:id="rId37"/>
    <p:sldId id="291" r:id="rId38"/>
    <p:sldId id="292" r:id="rId39"/>
    <p:sldId id="293" r:id="rId40"/>
    <p:sldId id="294" r:id="rId41"/>
    <p:sldId id="297" r:id="rId42"/>
    <p:sldId id="296" r:id="rId43"/>
  </p:sldIdLst>
  <p:sldSz cx="9144000" cy="5143500"/>
  <p:notesSz cx="6858000" cy="9144000"/>
  <p:embeddedFontLst>
    <p:embeddedFont>
      <p:font typeface="Raleway"/>
      <p:regular r:id="rId47"/>
    </p:embeddedFont>
    <p:embeddedFont>
      <p:font typeface="Lato" panose="020F0502020204030203"/>
      <p:regular r:id="rId48"/>
    </p:embeddedFont>
    <p:embeddedFont>
      <p:font typeface="Roboto" panose="02000000000000000000"/>
      <p:regular r:id="rId49"/>
      <p:bold r:id="rId50"/>
      <p:italic r:id="rId51"/>
      <p:boldItalic r:id="rId52"/>
    </p:embeddedFont>
    <p:embeddedFont>
      <p:font typeface="Lato" panose="020F0502020204030203"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gd9c453428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9c453428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e9090756a_2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e9090756a_2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d933c8c4a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d933c8c4a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 name="Shape 168"/>
        <p:cNvGrpSpPr/>
        <p:nvPr/>
      </p:nvGrpSpPr>
      <p:grpSpPr>
        <a:xfrm>
          <a:off x="0" y="0"/>
          <a:ext cx="0" cy="0"/>
          <a:chOff x="0" y="0"/>
          <a:chExt cx="0" cy="0"/>
        </a:xfrm>
      </p:grpSpPr>
      <p:sp>
        <p:nvSpPr>
          <p:cNvPr id="169" name="Google Shape;169;ge9090756a_1_2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9090756a_1_2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115d84e6969_3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15d84e6969_3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115f82a28b8_0_2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15f82a28b8_0_2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Yash</a:t>
            </a:r>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115d84e6969_3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15d84e6969_3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Nidhi</a:t>
            </a:r>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 name="Shape 191"/>
        <p:cNvGrpSpPr/>
        <p:nvPr/>
      </p:nvGrpSpPr>
      <p:grpSpPr>
        <a:xfrm>
          <a:off x="0" y="0"/>
          <a:ext cx="0" cy="0"/>
          <a:chOff x="0" y="0"/>
          <a:chExt cx="0" cy="0"/>
        </a:xfrm>
      </p:grpSpPr>
      <p:sp>
        <p:nvSpPr>
          <p:cNvPr id="192" name="Google Shape;192;g115d84e6969_3_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15d84e6969_3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Srishu</a:t>
            </a:r>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116149d0ed9_6_2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6149d0ed9_6_2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Srishu</a:t>
            </a:r>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gf3e571a84f_1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f3e571a84f_1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g11b0da4bea9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1b0da4bea9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d91e1f37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91e1f37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g124674700ad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4674700ad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g124674700ad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24674700ad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124674700ad_0_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4674700ad_0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124674700ad_0_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4674700ad_0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g115d84e6969_3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5d84e6969_3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7" name="Shape 257"/>
        <p:cNvGrpSpPr/>
        <p:nvPr/>
      </p:nvGrpSpPr>
      <p:grpSpPr>
        <a:xfrm>
          <a:off x="0" y="0"/>
          <a:ext cx="0" cy="0"/>
          <a:chOff x="0" y="0"/>
          <a:chExt cx="0" cy="0"/>
        </a:xfrm>
      </p:grpSpPr>
      <p:sp>
        <p:nvSpPr>
          <p:cNvPr id="258" name="Google Shape;258;g124674700ad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24674700ad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124674700ad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24674700ad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 name="Shape 274"/>
        <p:cNvGrpSpPr/>
        <p:nvPr/>
      </p:nvGrpSpPr>
      <p:grpSpPr>
        <a:xfrm>
          <a:off x="0" y="0"/>
          <a:ext cx="0" cy="0"/>
          <a:chOff x="0" y="0"/>
          <a:chExt cx="0" cy="0"/>
        </a:xfrm>
      </p:grpSpPr>
      <p:sp>
        <p:nvSpPr>
          <p:cNvPr id="275" name="Google Shape;275;gf3e571a84f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f3e571a84f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f3e3ea9d43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f3e3ea9d43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f3e3ea9d43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f3e3ea9d43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ge9090756a_1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e9090756a_1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gf3e3ea9d43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3e3ea9d43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f3e3ea9d43_0_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3e3ea9d43_0_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1" name="Shape 311"/>
        <p:cNvGrpSpPr/>
        <p:nvPr/>
      </p:nvGrpSpPr>
      <p:grpSpPr>
        <a:xfrm>
          <a:off x="0" y="0"/>
          <a:ext cx="0" cy="0"/>
          <a:chOff x="0" y="0"/>
          <a:chExt cx="0" cy="0"/>
        </a:xfrm>
      </p:grpSpPr>
      <p:sp>
        <p:nvSpPr>
          <p:cNvPr id="312" name="Google Shape;312;gf3e3ea9d43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3e3ea9d43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gf3e3ea9d43_0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f3e3ea9d43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 name="Shape 334"/>
        <p:cNvGrpSpPr/>
        <p:nvPr/>
      </p:nvGrpSpPr>
      <p:grpSpPr>
        <a:xfrm>
          <a:off x="0" y="0"/>
          <a:ext cx="0" cy="0"/>
          <a:chOff x="0" y="0"/>
          <a:chExt cx="0" cy="0"/>
        </a:xfrm>
      </p:grpSpPr>
      <p:sp>
        <p:nvSpPr>
          <p:cNvPr id="335" name="Google Shape;335;gf3e3ea9d43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f3e3ea9d43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gf3e3ea9d43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f3e3ea9d43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6" name="Shape 346"/>
        <p:cNvGrpSpPr/>
        <p:nvPr/>
      </p:nvGrpSpPr>
      <p:grpSpPr>
        <a:xfrm>
          <a:off x="0" y="0"/>
          <a:ext cx="0" cy="0"/>
          <a:chOff x="0" y="0"/>
          <a:chExt cx="0" cy="0"/>
        </a:xfrm>
      </p:grpSpPr>
      <p:sp>
        <p:nvSpPr>
          <p:cNvPr id="347" name="Google Shape;347;gf3e3ea9d43_0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f3e3ea9d43_0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2" name="Shape 352"/>
        <p:cNvGrpSpPr/>
        <p:nvPr/>
      </p:nvGrpSpPr>
      <p:grpSpPr>
        <a:xfrm>
          <a:off x="0" y="0"/>
          <a:ext cx="0" cy="0"/>
          <a:chOff x="0" y="0"/>
          <a:chExt cx="0" cy="0"/>
        </a:xfrm>
      </p:grpSpPr>
      <p:sp>
        <p:nvSpPr>
          <p:cNvPr id="353" name="Google Shape;353;gf3e3ea9d43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3e3ea9d43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8" name="Shape 358"/>
        <p:cNvGrpSpPr/>
        <p:nvPr/>
      </p:nvGrpSpPr>
      <p:grpSpPr>
        <a:xfrm>
          <a:off x="0" y="0"/>
          <a:ext cx="0" cy="0"/>
          <a:chOff x="0" y="0"/>
          <a:chExt cx="0" cy="0"/>
        </a:xfrm>
      </p:grpSpPr>
      <p:sp>
        <p:nvSpPr>
          <p:cNvPr id="359" name="Google Shape;359;g115d84e6969_3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15d84e6969_3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
        <p:cNvGrpSpPr/>
        <p:nvPr/>
      </p:nvGrpSpPr>
      <p:grpSpPr>
        <a:xfrm>
          <a:off x="0" y="0"/>
          <a:ext cx="0" cy="0"/>
          <a:chOff x="0" y="0"/>
          <a:chExt cx="0" cy="0"/>
        </a:xfrm>
      </p:grpSpPr>
      <p:sp>
        <p:nvSpPr>
          <p:cNvPr id="217" name="Google Shape;217;ge9090756a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g115d84e6969_3_4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15d84e6969_3_4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ge9090756a_1_3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9090756a_1_3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g115d84e6969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5d84e6969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g115d84e6969_3_4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15d84e6969_3_4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115d84e6969_1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5d84e6969_1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74b6d7491f4e6a06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4b6d7491f4e6a06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115d84e6969_1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5d84e6969_1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 name="Google Shape;14;p2"/>
          <p:cNvSpPr txBox="1"/>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 name="Google Shape;77;p11"/>
          <p:cNvSpPr txBox="1"/>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80" name="Shape 80"/>
        <p:cNvGrpSpPr/>
        <p:nvPr/>
      </p:nvGrpSpPr>
      <p:grpSpPr>
        <a:xfrm>
          <a:off x="0" y="0"/>
          <a:ext cx="0" cy="0"/>
          <a:chOff x="0" y="0"/>
          <a:chExt cx="0" cy="0"/>
        </a:xfrm>
      </p:grpSpPr>
      <p:sp>
        <p:nvSpPr>
          <p:cNvPr id="81" name="Google Shape;81;p12"/>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3"/>
          <p:cNvSpPr/>
          <p:nvPr/>
        </p:nvSpPr>
        <p:spPr>
          <a:xfrm>
            <a:off x="0" y="25"/>
            <a:ext cx="4011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13"/>
          <p:cNvSpPr txBox="1"/>
          <p:nvPr>
            <p:ph type="ctrTitle"/>
          </p:nvPr>
        </p:nvSpPr>
        <p:spPr>
          <a:xfrm>
            <a:off x="315175" y="318675"/>
            <a:ext cx="3224400" cy="30204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3000"/>
              <a:buNone/>
              <a:defRPr sz="3000">
                <a:solidFill>
                  <a:schemeClr val="lt1"/>
                </a:solidFill>
              </a:defRPr>
            </a:lvl1pPr>
            <a:lvl2pPr lvl="1" algn="l" rtl="0">
              <a:lnSpc>
                <a:spcPct val="100000"/>
              </a:lnSpc>
              <a:spcBef>
                <a:spcPts val="0"/>
              </a:spcBef>
              <a:spcAft>
                <a:spcPts val="0"/>
              </a:spcAft>
              <a:buClr>
                <a:schemeClr val="lt1"/>
              </a:buClr>
              <a:buSzPts val="3000"/>
              <a:buNone/>
              <a:defRPr sz="3000">
                <a:solidFill>
                  <a:schemeClr val="lt1"/>
                </a:solidFill>
              </a:defRPr>
            </a:lvl2pPr>
            <a:lvl3pPr lvl="2" algn="l" rtl="0">
              <a:lnSpc>
                <a:spcPct val="100000"/>
              </a:lnSpc>
              <a:spcBef>
                <a:spcPts val="0"/>
              </a:spcBef>
              <a:spcAft>
                <a:spcPts val="0"/>
              </a:spcAft>
              <a:buClr>
                <a:schemeClr val="lt1"/>
              </a:buClr>
              <a:buSzPts val="3000"/>
              <a:buNone/>
              <a:defRPr sz="3000">
                <a:solidFill>
                  <a:schemeClr val="lt1"/>
                </a:solidFill>
              </a:defRPr>
            </a:lvl3pPr>
            <a:lvl4pPr lvl="3" algn="l" rtl="0">
              <a:lnSpc>
                <a:spcPct val="100000"/>
              </a:lnSpc>
              <a:spcBef>
                <a:spcPts val="0"/>
              </a:spcBef>
              <a:spcAft>
                <a:spcPts val="0"/>
              </a:spcAft>
              <a:buClr>
                <a:schemeClr val="lt1"/>
              </a:buClr>
              <a:buSzPts val="3000"/>
              <a:buNone/>
              <a:defRPr sz="3000">
                <a:solidFill>
                  <a:schemeClr val="lt1"/>
                </a:solidFill>
              </a:defRPr>
            </a:lvl4pPr>
            <a:lvl5pPr lvl="4" algn="l" rtl="0">
              <a:lnSpc>
                <a:spcPct val="100000"/>
              </a:lnSpc>
              <a:spcBef>
                <a:spcPts val="0"/>
              </a:spcBef>
              <a:spcAft>
                <a:spcPts val="0"/>
              </a:spcAft>
              <a:buClr>
                <a:schemeClr val="lt1"/>
              </a:buClr>
              <a:buSzPts val="3000"/>
              <a:buNone/>
              <a:defRPr sz="3000">
                <a:solidFill>
                  <a:schemeClr val="lt1"/>
                </a:solidFill>
              </a:defRPr>
            </a:lvl5pPr>
            <a:lvl6pPr lvl="5" algn="l" rtl="0">
              <a:lnSpc>
                <a:spcPct val="100000"/>
              </a:lnSpc>
              <a:spcBef>
                <a:spcPts val="0"/>
              </a:spcBef>
              <a:spcAft>
                <a:spcPts val="0"/>
              </a:spcAft>
              <a:buClr>
                <a:schemeClr val="lt1"/>
              </a:buClr>
              <a:buSzPts val="3000"/>
              <a:buNone/>
              <a:defRPr sz="3000">
                <a:solidFill>
                  <a:schemeClr val="lt1"/>
                </a:solidFill>
              </a:defRPr>
            </a:lvl6pPr>
            <a:lvl7pPr lvl="6" algn="l" rtl="0">
              <a:lnSpc>
                <a:spcPct val="100000"/>
              </a:lnSpc>
              <a:spcBef>
                <a:spcPts val="0"/>
              </a:spcBef>
              <a:spcAft>
                <a:spcPts val="0"/>
              </a:spcAft>
              <a:buClr>
                <a:schemeClr val="lt1"/>
              </a:buClr>
              <a:buSzPts val="3000"/>
              <a:buNone/>
              <a:defRPr sz="3000">
                <a:solidFill>
                  <a:schemeClr val="lt1"/>
                </a:solidFill>
              </a:defRPr>
            </a:lvl7pPr>
            <a:lvl8pPr lvl="7" algn="l" rtl="0">
              <a:lnSpc>
                <a:spcPct val="100000"/>
              </a:lnSpc>
              <a:spcBef>
                <a:spcPts val="0"/>
              </a:spcBef>
              <a:spcAft>
                <a:spcPts val="0"/>
              </a:spcAft>
              <a:buClr>
                <a:schemeClr val="lt1"/>
              </a:buClr>
              <a:buSzPts val="3000"/>
              <a:buNone/>
              <a:defRPr sz="3000">
                <a:solidFill>
                  <a:schemeClr val="lt1"/>
                </a:solidFill>
              </a:defRPr>
            </a:lvl8pPr>
            <a:lvl9pPr lvl="8" algn="l" rtl="0">
              <a:lnSpc>
                <a:spcPct val="100000"/>
              </a:lnSpc>
              <a:spcBef>
                <a:spcPts val="0"/>
              </a:spcBef>
              <a:spcAft>
                <a:spcPts val="0"/>
              </a:spcAft>
              <a:buClr>
                <a:schemeClr val="lt1"/>
              </a:buClr>
              <a:buSzPts val="3000"/>
              <a:buNone/>
              <a:defRPr sz="3000">
                <a:solidFill>
                  <a:schemeClr val="lt1"/>
                </a:solidFill>
              </a:defRPr>
            </a:lvl9pPr>
          </a:lstStyle>
          <a:p/>
        </p:txBody>
      </p:sp>
      <p:sp>
        <p:nvSpPr>
          <p:cNvPr id="86" name="Google Shape;86;p13"/>
          <p:cNvSpPr txBox="1"/>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1"/>
                </a:solidFill>
              </a:defRPr>
            </a:lvl1pPr>
            <a:lvl2pPr lvl="1" algn="r" rtl="0">
              <a:lnSpc>
                <a:spcPct val="100000"/>
              </a:lnSpc>
              <a:spcAft>
                <a:spcPts val="0"/>
              </a:spcAft>
              <a:buNone/>
              <a:defRPr sz="1000">
                <a:solidFill>
                  <a:schemeClr val="dk1"/>
                </a:solidFill>
              </a:defRPr>
            </a:lvl2pPr>
            <a:lvl3pPr lvl="2" algn="r" rtl="0">
              <a:lnSpc>
                <a:spcPct val="100000"/>
              </a:lnSpc>
              <a:spcAft>
                <a:spcPts val="0"/>
              </a:spcAft>
              <a:buNone/>
              <a:defRPr sz="1000">
                <a:solidFill>
                  <a:schemeClr val="dk1"/>
                </a:solidFill>
              </a:defRPr>
            </a:lvl3pPr>
            <a:lvl4pPr lvl="3" algn="r" rtl="0">
              <a:lnSpc>
                <a:spcPct val="100000"/>
              </a:lnSpc>
              <a:spcAft>
                <a:spcPts val="0"/>
              </a:spcAft>
              <a:buNone/>
              <a:defRPr sz="1000">
                <a:solidFill>
                  <a:schemeClr val="dk1"/>
                </a:solidFill>
              </a:defRPr>
            </a:lvl4pPr>
            <a:lvl5pPr lvl="4" algn="r" rtl="0">
              <a:lnSpc>
                <a:spcPct val="100000"/>
              </a:lnSpc>
              <a:spcAft>
                <a:spcPts val="0"/>
              </a:spcAft>
              <a:buNone/>
              <a:defRPr sz="1000">
                <a:solidFill>
                  <a:schemeClr val="dk1"/>
                </a:solidFill>
              </a:defRPr>
            </a:lvl5pPr>
            <a:lvl6pPr lvl="5" algn="r" rtl="0">
              <a:lnSpc>
                <a:spcPct val="100000"/>
              </a:lnSpc>
              <a:spcAft>
                <a:spcPts val="0"/>
              </a:spcAft>
              <a:buNone/>
              <a:defRPr sz="1000">
                <a:solidFill>
                  <a:schemeClr val="dk1"/>
                </a:solidFill>
              </a:defRPr>
            </a:lvl6pPr>
            <a:lvl7pPr lvl="6" algn="r" rtl="0">
              <a:lnSpc>
                <a:spcPct val="100000"/>
              </a:lnSpc>
              <a:spcAft>
                <a:spcPts val="0"/>
              </a:spcAft>
              <a:buNone/>
              <a:defRPr sz="1000">
                <a:solidFill>
                  <a:schemeClr val="dk1"/>
                </a:solidFill>
              </a:defRPr>
            </a:lvl7pPr>
            <a:lvl8pPr lvl="7" algn="r" rtl="0">
              <a:lnSpc>
                <a:spcPct val="100000"/>
              </a:lnSpc>
              <a:spcAft>
                <a:spcPts val="0"/>
              </a:spcAft>
              <a:buNone/>
              <a:defRPr sz="1000">
                <a:solidFill>
                  <a:schemeClr val="dk1"/>
                </a:solidFill>
              </a:defRPr>
            </a:lvl8pPr>
            <a:lvl9pPr lvl="8" algn="r" rtl="0">
              <a:lnSpc>
                <a:spcPct val="100000"/>
              </a:lnSpc>
              <a:spcAft>
                <a:spcPts val="0"/>
              </a:spcAft>
              <a:buNone/>
              <a:defRPr sz="1000">
                <a:solidFill>
                  <a:schemeClr val="dk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AUTOLAYOUT_2">
    <p:bg>
      <p:bgPr>
        <a:solidFill>
          <a:srgbClr val="FFFFFF"/>
        </a:solidFill>
        <a:effectLst/>
      </p:bgPr>
    </p:bg>
    <p:spTree>
      <p:nvGrpSpPr>
        <p:cNvPr id="87" name="Shape 87"/>
        <p:cNvGrpSpPr/>
        <p:nvPr/>
      </p:nvGrpSpPr>
      <p:grpSpPr>
        <a:xfrm>
          <a:off x="0" y="0"/>
          <a:ext cx="0" cy="0"/>
          <a:chOff x="0" y="0"/>
          <a:chExt cx="0" cy="0"/>
        </a:xfrm>
      </p:grpSpPr>
      <p:sp>
        <p:nvSpPr>
          <p:cNvPr id="88" name="Google Shape;88;p1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4"/>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4"/>
          <p:cNvSpPr txBox="1"/>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2">
  <p:cSld name="AUTOLAYOUT_3">
    <p:bg>
      <p:bgPr>
        <a:solidFill>
          <a:srgbClr val="FFFFFF"/>
        </a:solidFill>
        <a:effectLst/>
      </p:bgPr>
    </p:bg>
    <p:spTree>
      <p:nvGrpSpPr>
        <p:cNvPr id="91" name="Shape 91"/>
        <p:cNvGrpSpPr/>
        <p:nvPr/>
      </p:nvGrpSpPr>
      <p:grpSpPr>
        <a:xfrm>
          <a:off x="0" y="0"/>
          <a:ext cx="0" cy="0"/>
          <a:chOff x="0" y="0"/>
          <a:chExt cx="0" cy="0"/>
        </a:xfrm>
      </p:grpSpPr>
      <p:sp>
        <p:nvSpPr>
          <p:cNvPr id="92" name="Google Shape;92;p15"/>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5"/>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5"/>
          <p:cNvSpPr txBox="1"/>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3">
  <p:cSld name="AUTOLAYOUT_4">
    <p:bg>
      <p:bgPr>
        <a:solidFill>
          <a:srgbClr val="FFFFFF"/>
        </a:solidFill>
        <a:effectLst/>
      </p:bgPr>
    </p:bg>
    <p:spTree>
      <p:nvGrpSpPr>
        <p:cNvPr id="95" name="Shape 95"/>
        <p:cNvGrpSpPr/>
        <p:nvPr/>
      </p:nvGrpSpPr>
      <p:grpSpPr>
        <a:xfrm>
          <a:off x="0" y="0"/>
          <a:ext cx="0" cy="0"/>
          <a:chOff x="0" y="0"/>
          <a:chExt cx="0" cy="0"/>
        </a:xfrm>
      </p:grpSpPr>
      <p:sp>
        <p:nvSpPr>
          <p:cNvPr id="96" name="Google Shape;96;p16"/>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6"/>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6"/>
          <p:cNvSpPr txBox="1"/>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 name="Google Shape;21;p3"/>
          <p:cNvSpPr txBox="1"/>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 name="Google Shape;28;p4"/>
          <p:cNvSpPr txBox="1"/>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0" name="Google Shape;30;p4"/>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 name="Google Shape;36;p5"/>
          <p:cNvSpPr txBox="1"/>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8" name="Google Shape;38;p5"/>
          <p:cNvSpPr txBox="1"/>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9" name="Google Shape;39;p5"/>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45;p6"/>
          <p:cNvSpPr txBox="1"/>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 name="Google Shape;52;p7"/>
          <p:cNvSpPr txBox="1"/>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54" name="Google Shape;54;p7"/>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 name="Google Shape;59;p8"/>
          <p:cNvSpPr txBox="1"/>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 name="Google Shape;66;p9"/>
          <p:cNvSpPr txBox="1"/>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69" name="Google Shape;69;p9"/>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0" name="Shape 70"/>
        <p:cNvGrpSpPr/>
        <p:nvPr/>
      </p:nvGrpSpPr>
      <p:grpSpPr>
        <a:xfrm>
          <a:off x="0" y="0"/>
          <a:ext cx="0" cy="0"/>
          <a:chOff x="0" y="0"/>
          <a:chExt cx="0" cy="0"/>
        </a:xfrm>
      </p:grpSpPr>
      <p:sp>
        <p:nvSpPr>
          <p:cNvPr id="71" name="Google Shape;71;p10"/>
          <p:cNvSpPr txBox="1"/>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p:txBody>
      </p:sp>
      <p:sp>
        <p:nvSpPr>
          <p:cNvPr id="72" name="Google Shape;72;p10"/>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8.xml"/><Relationship Id="rId4" Type="http://schemas.openxmlformats.org/officeDocument/2006/relationships/hyperlink" Target="https://www.tutorialspoint.com/sap_hana/in_memory_computing_engine.htm" TargetMode="External"/><Relationship Id="rId3" Type="http://schemas.openxmlformats.org/officeDocument/2006/relationships/hyperlink" Target="https://www.dataversity.net/in-memory-database-architecture-overview/#" TargetMode="External"/><Relationship Id="rId2" Type="http://schemas.openxmlformats.org/officeDocument/2006/relationships/hyperlink" Target="https://paristech.com/blog/in-memory-data-advantages/#:~:text=II.-,Properties%20of%20In%2Dmemory%20Database%20Systems,multiple%20data%20transfer%20streamline%20processing" TargetMode="External"/><Relationship Id="rId1" Type="http://schemas.openxmlformats.org/officeDocument/2006/relationships/hyperlink" Target="https://www.omnisci.com/technical-glossary/in-memory-database" TargetMode="Externa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1.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2" name="Shape 102"/>
        <p:cNvGrpSpPr/>
        <p:nvPr/>
      </p:nvGrpSpPr>
      <p:grpSpPr>
        <a:xfrm>
          <a:off x="0" y="0"/>
          <a:ext cx="0" cy="0"/>
          <a:chOff x="0" y="0"/>
          <a:chExt cx="0" cy="0"/>
        </a:xfrm>
      </p:grpSpPr>
      <p:sp>
        <p:nvSpPr>
          <p:cNvPr id="103" name="Google Shape;103;p17"/>
          <p:cNvSpPr txBox="1"/>
          <p:nvPr>
            <p:ph type="ctrTitle"/>
          </p:nvPr>
        </p:nvSpPr>
        <p:spPr>
          <a:xfrm>
            <a:off x="729450" y="1322450"/>
            <a:ext cx="7688100" cy="253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Implementation of </a:t>
            </a:r>
            <a:r>
              <a:rPr lang="en-GB"/>
              <a:t>Multi-Tenant</a:t>
            </a:r>
            <a:r>
              <a:rPr lang="en-GB"/>
              <a:t> Environment in cloud computing</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600"/>
                                        <p:tgtEl>
                                          <p:spTgt spid="103"/>
                                        </p:tgtEl>
                                        <p:attrNameLst>
                                          <p:attrName>ppt_w</p:attrName>
                                        </p:attrNameLst>
                                      </p:cBhvr>
                                      <p:tavLst>
                                        <p:tav tm="0" fmla="">
                                          <p:val>
                                            <p:fltVal val="0"/>
                                          </p:val>
                                        </p:tav>
                                        <p:tav tm="100000" fmla="">
                                          <p:val>
                                            <p:strVal val="#ppt_w"/>
                                          </p:val>
                                        </p:tav>
                                      </p:tavLst>
                                    </p:anim>
                                    <p:anim calcmode="lin" valueType="num">
                                      <p:cBhvr additive="base">
                                        <p:cTn id="8" dur="600"/>
                                        <p:tgtEl>
                                          <p:spTgt spid="103"/>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729450" y="1318650"/>
            <a:ext cx="76887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4240"/>
              <a:t>Properties of IMDBMS</a:t>
            </a:r>
            <a:endParaRPr sz="4240"/>
          </a:p>
        </p:txBody>
      </p:sp>
      <p:cxnSp>
        <p:nvCxnSpPr>
          <p:cNvPr id="150" name="Google Shape;150;p25"/>
          <p:cNvCxnSpPr/>
          <p:nvPr/>
        </p:nvCxnSpPr>
        <p:spPr>
          <a:xfrm flipH="1">
            <a:off x="1371263" y="2276775"/>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sp>
        <p:nvSpPr>
          <p:cNvPr id="151" name="Google Shape;151;p25"/>
          <p:cNvSpPr txBox="1"/>
          <p:nvPr>
            <p:ph type="title"/>
          </p:nvPr>
        </p:nvSpPr>
        <p:spPr>
          <a:xfrm>
            <a:off x="1517137" y="2444787"/>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Atomicity</a:t>
            </a:r>
            <a:endParaRPr sz="1700">
              <a:solidFill>
                <a:schemeClr val="dk1"/>
              </a:solidFill>
            </a:endParaRPr>
          </a:p>
        </p:txBody>
      </p:sp>
      <p:sp>
        <p:nvSpPr>
          <p:cNvPr id="152" name="Google Shape;152;p25"/>
          <p:cNvSpPr txBox="1"/>
          <p:nvPr>
            <p:ph type="title"/>
          </p:nvPr>
        </p:nvSpPr>
        <p:spPr>
          <a:xfrm>
            <a:off x="4850137" y="2444776"/>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Consistency</a:t>
            </a:r>
            <a:endParaRPr sz="1700">
              <a:solidFill>
                <a:schemeClr val="dk1"/>
              </a:solidFill>
            </a:endParaRPr>
          </a:p>
        </p:txBody>
      </p:sp>
      <p:sp>
        <p:nvSpPr>
          <p:cNvPr id="153" name="Google Shape;153;p25"/>
          <p:cNvSpPr txBox="1"/>
          <p:nvPr>
            <p:ph type="title"/>
          </p:nvPr>
        </p:nvSpPr>
        <p:spPr>
          <a:xfrm>
            <a:off x="3517662" y="3725070"/>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Isolation</a:t>
            </a:r>
            <a:endParaRPr sz="1700">
              <a:solidFill>
                <a:schemeClr val="dk1"/>
              </a:solidFill>
            </a:endParaRPr>
          </a:p>
        </p:txBody>
      </p:sp>
      <p:sp>
        <p:nvSpPr>
          <p:cNvPr id="154" name="Google Shape;154;p25"/>
          <p:cNvSpPr txBox="1"/>
          <p:nvPr>
            <p:ph type="title"/>
          </p:nvPr>
        </p:nvSpPr>
        <p:spPr>
          <a:xfrm>
            <a:off x="6499512" y="3725070"/>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Durability</a:t>
            </a:r>
            <a:endParaRPr sz="1700">
              <a:solidFill>
                <a:schemeClr val="dk1"/>
              </a:solidFill>
            </a:endParaRPr>
          </a:p>
        </p:txBody>
      </p:sp>
      <p:cxnSp>
        <p:nvCxnSpPr>
          <p:cNvPr id="155" name="Google Shape;155;p25"/>
          <p:cNvCxnSpPr/>
          <p:nvPr/>
        </p:nvCxnSpPr>
        <p:spPr>
          <a:xfrm flipH="1">
            <a:off x="4567788" y="2276775"/>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cxnSp>
        <p:nvCxnSpPr>
          <p:cNvPr id="156" name="Google Shape;156;p25"/>
          <p:cNvCxnSpPr/>
          <p:nvPr/>
        </p:nvCxnSpPr>
        <p:spPr>
          <a:xfrm flipH="1">
            <a:off x="6244250" y="3557075"/>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cxnSp>
        <p:nvCxnSpPr>
          <p:cNvPr id="157" name="Google Shape;157;p25"/>
          <p:cNvCxnSpPr/>
          <p:nvPr/>
        </p:nvCxnSpPr>
        <p:spPr>
          <a:xfrm flipH="1">
            <a:off x="3046163" y="3557075"/>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730000" y="1318650"/>
            <a:ext cx="330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Advantages of IMDBMS</a:t>
            </a:r>
            <a:endParaRPr sz="2800"/>
          </a:p>
        </p:txBody>
      </p:sp>
      <p:sp>
        <p:nvSpPr>
          <p:cNvPr id="163" name="Google Shape;163;p26"/>
          <p:cNvSpPr txBox="1"/>
          <p:nvPr>
            <p:ph type="title"/>
          </p:nvPr>
        </p:nvSpPr>
        <p:spPr>
          <a:xfrm>
            <a:off x="4337500" y="737250"/>
            <a:ext cx="3753900" cy="962100"/>
          </a:xfrm>
          <a:prstGeom prst="rect">
            <a:avLst/>
          </a:prstGeom>
          <a:solidFill>
            <a:schemeClr val="accent5"/>
          </a:solidFill>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Simpler and Executes fewer instructions </a:t>
            </a:r>
            <a:endParaRPr lang="en-GB"/>
          </a:p>
        </p:txBody>
      </p:sp>
      <p:cxnSp>
        <p:nvCxnSpPr>
          <p:cNvPr id="164" name="Google Shape;164;p26"/>
          <p:cNvCxnSpPr>
            <a:stCxn id="163" idx="2"/>
            <a:endCxn id="165" idx="0"/>
          </p:cNvCxnSpPr>
          <p:nvPr/>
        </p:nvCxnSpPr>
        <p:spPr>
          <a:xfrm>
            <a:off x="6214450" y="1699350"/>
            <a:ext cx="0" cy="614400"/>
          </a:xfrm>
          <a:prstGeom prst="straightConnector1">
            <a:avLst/>
          </a:prstGeom>
          <a:noFill/>
          <a:ln w="9525" cap="flat" cmpd="sng">
            <a:solidFill>
              <a:schemeClr val="dk2"/>
            </a:solidFill>
            <a:prstDash val="solid"/>
            <a:round/>
            <a:headEnd type="none" w="med" len="med"/>
            <a:tailEnd type="none" w="med" len="med"/>
          </a:ln>
        </p:spPr>
      </p:cxnSp>
      <p:sp>
        <p:nvSpPr>
          <p:cNvPr id="165" name="Google Shape;165;p26"/>
          <p:cNvSpPr txBox="1"/>
          <p:nvPr>
            <p:ph type="title"/>
          </p:nvPr>
        </p:nvSpPr>
        <p:spPr>
          <a:xfrm>
            <a:off x="4337500" y="2313776"/>
            <a:ext cx="3753900" cy="962100"/>
          </a:xfrm>
          <a:prstGeom prst="rect">
            <a:avLst/>
          </a:prstGeom>
          <a:solidFill>
            <a:schemeClr val="dk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GB"/>
              <a:t>Remotely usable</a:t>
            </a:r>
            <a:endParaRPr lang="en-GB"/>
          </a:p>
        </p:txBody>
      </p:sp>
      <p:cxnSp>
        <p:nvCxnSpPr>
          <p:cNvPr id="166" name="Google Shape;166;p26"/>
          <p:cNvCxnSpPr>
            <a:stCxn id="165" idx="2"/>
            <a:endCxn id="167" idx="0"/>
          </p:cNvCxnSpPr>
          <p:nvPr/>
        </p:nvCxnSpPr>
        <p:spPr>
          <a:xfrm>
            <a:off x="6214450" y="3275876"/>
            <a:ext cx="0" cy="614400"/>
          </a:xfrm>
          <a:prstGeom prst="straightConnector1">
            <a:avLst/>
          </a:prstGeom>
          <a:noFill/>
          <a:ln w="9525" cap="flat" cmpd="sng">
            <a:solidFill>
              <a:schemeClr val="dk2"/>
            </a:solidFill>
            <a:prstDash val="solid"/>
            <a:round/>
            <a:headEnd type="none" w="med" len="med"/>
            <a:tailEnd type="none" w="med" len="med"/>
          </a:ln>
        </p:spPr>
      </p:cxnSp>
      <p:sp>
        <p:nvSpPr>
          <p:cNvPr id="167" name="Google Shape;167;p26"/>
          <p:cNvSpPr txBox="1"/>
          <p:nvPr>
            <p:ph type="title"/>
          </p:nvPr>
        </p:nvSpPr>
        <p:spPr>
          <a:xfrm>
            <a:off x="4337501" y="3890307"/>
            <a:ext cx="3753900" cy="962100"/>
          </a:xfrm>
          <a:prstGeom prst="rect">
            <a:avLst/>
          </a:prstGeom>
          <a:solidFill>
            <a:schemeClr val="accent1"/>
          </a:solidFill>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Reduces memory consumption</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460950" y="2065350"/>
            <a:ext cx="3687300" cy="1012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Virtual Memory Compression</a:t>
            </a:r>
            <a:endParaRPr lang="en-GB"/>
          </a:p>
        </p:txBody>
      </p:sp>
      <p:sp>
        <p:nvSpPr>
          <p:cNvPr id="173" name="Google Shape;173;p27"/>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43000"/>
              </a:lnSpc>
              <a:spcBef>
                <a:spcPts val="0"/>
              </a:spcBef>
              <a:spcAft>
                <a:spcPts val="800"/>
              </a:spcAft>
              <a:buNone/>
            </a:pPr>
            <a:r>
              <a:rPr lang="en-GB" sz="1900" i="1">
                <a:solidFill>
                  <a:schemeClr val="lt1"/>
                </a:solidFill>
                <a:latin typeface="Roboto" panose="02000000000000000000"/>
                <a:ea typeface="Roboto" panose="02000000000000000000"/>
                <a:cs typeface="Roboto" panose="02000000000000000000"/>
                <a:sym typeface="Roboto" panose="02000000000000000000"/>
              </a:rPr>
              <a:t>Virtual memory compression (also referred to as RAM compression and memory compression) is a memory management technique that utilizes data compression to reduce the size or number of paging requests to and from the auxiliary storage.</a:t>
            </a:r>
            <a:endParaRPr sz="2400" i="1">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pic>
        <p:nvPicPr>
          <p:cNvPr id="178" name="Google Shape;178;p28"/>
          <p:cNvPicPr preferRelativeResize="0"/>
          <p:nvPr/>
        </p:nvPicPr>
        <p:blipFill>
          <a:blip r:embed="rId1"/>
          <a:stretch>
            <a:fillRect/>
          </a:stretch>
        </p:blipFill>
        <p:spPr>
          <a:xfrm>
            <a:off x="1400975" y="147750"/>
            <a:ext cx="6342051" cy="4848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p29"/>
          <p:cNvSpPr txBox="1"/>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Features Supported in Oracle TimesTen</a:t>
            </a:r>
            <a:endParaRPr lang="en-GB"/>
          </a:p>
        </p:txBody>
      </p:sp>
      <p:sp>
        <p:nvSpPr>
          <p:cNvPr id="184" name="Google Shape;184;p29"/>
          <p:cNvSpPr txBox="1"/>
          <p:nvPr>
            <p:ph type="subTitle" idx="1"/>
          </p:nvPr>
        </p:nvSpPr>
        <p:spPr>
          <a:xfrm>
            <a:off x="729625" y="3172900"/>
            <a:ext cx="7688100" cy="1664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a:t>“Satisfy your need for speed”</a:t>
            </a:r>
            <a:endParaRPr sz="2000"/>
          </a:p>
          <a:p>
            <a:pPr marL="457200" lvl="0" indent="-330200" algn="l" rtl="0">
              <a:spcBef>
                <a:spcPts val="0"/>
              </a:spcBef>
              <a:spcAft>
                <a:spcPts val="0"/>
              </a:spcAft>
              <a:buSzPts val="1600"/>
              <a:buChar char="●"/>
            </a:pPr>
            <a:r>
              <a:rPr lang="en-GB"/>
              <a:t>Fastest OLTP based Software</a:t>
            </a:r>
            <a:endParaRPr lang="en-GB"/>
          </a:p>
          <a:p>
            <a:pPr marL="457200" lvl="0" indent="-330200" algn="l" rtl="0">
              <a:spcBef>
                <a:spcPts val="0"/>
              </a:spcBef>
              <a:spcAft>
                <a:spcPts val="0"/>
              </a:spcAft>
              <a:buSzPts val="1600"/>
              <a:buChar char="●"/>
            </a:pPr>
            <a:r>
              <a:rPr lang="en-GB"/>
              <a:t>Fast </a:t>
            </a:r>
            <a:r>
              <a:rPr lang="en-GB"/>
              <a:t>response</a:t>
            </a:r>
            <a:r>
              <a:rPr lang="en-GB"/>
              <a:t> time</a:t>
            </a:r>
            <a:endParaRPr lang="en-GB"/>
          </a:p>
          <a:p>
            <a:pPr marL="457200" lvl="0" indent="-330200" algn="l" rtl="0">
              <a:spcBef>
                <a:spcPts val="0"/>
              </a:spcBef>
              <a:spcAft>
                <a:spcPts val="0"/>
              </a:spcAft>
              <a:buSzPts val="1600"/>
              <a:buChar char="●"/>
            </a:pPr>
            <a:r>
              <a:rPr lang="en-GB"/>
              <a:t>Provides standard relational database  APIs and interfaces</a:t>
            </a:r>
            <a:endParaRPr lang="en-GB"/>
          </a:p>
          <a:p>
            <a:pPr marL="457200" lvl="0" indent="-330200" algn="l" rtl="0">
              <a:spcBef>
                <a:spcPts val="0"/>
              </a:spcBef>
              <a:spcAft>
                <a:spcPts val="0"/>
              </a:spcAft>
              <a:buSzPts val="1600"/>
              <a:buChar char="●"/>
            </a:pPr>
            <a:r>
              <a:rPr lang="en-GB"/>
              <a:t>Database connectivity</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p30"/>
          <p:cNvSpPr txBox="1"/>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Features</a:t>
            </a:r>
            <a:r>
              <a:rPr lang="en-GB"/>
              <a:t> available in </a:t>
            </a:r>
            <a:r>
              <a:rPr lang="en-GB"/>
              <a:t>Gridgain</a:t>
            </a:r>
            <a:endParaRPr lang="en-GB"/>
          </a:p>
        </p:txBody>
      </p:sp>
      <p:sp>
        <p:nvSpPr>
          <p:cNvPr id="190" name="Google Shape;190;p30"/>
          <p:cNvSpPr txBox="1"/>
          <p:nvPr>
            <p:ph type="subTitle" idx="1"/>
          </p:nvPr>
        </p:nvSpPr>
        <p:spPr>
          <a:xfrm>
            <a:off x="729625" y="3172900"/>
            <a:ext cx="7688100" cy="1970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en-GB" sz="1200"/>
              <a:t>Apache Ignite was originally contributed to the Apache Software Foundation by GridGain Systems.</a:t>
            </a:r>
            <a:endParaRPr sz="1200"/>
          </a:p>
          <a:p>
            <a:pPr marL="0" lvl="0" indent="0" algn="l" rtl="0">
              <a:lnSpc>
                <a:spcPct val="80000"/>
              </a:lnSpc>
              <a:spcBef>
                <a:spcPts val="0"/>
              </a:spcBef>
              <a:spcAft>
                <a:spcPts val="0"/>
              </a:spcAft>
              <a:buSzPts val="275"/>
              <a:buNone/>
            </a:pPr>
            <a:endParaRPr sz="1200"/>
          </a:p>
          <a:p>
            <a:pPr marL="457200" lvl="0" indent="-295910" algn="l" rtl="0">
              <a:lnSpc>
                <a:spcPct val="151000"/>
              </a:lnSpc>
              <a:spcBef>
                <a:spcPts val="0"/>
              </a:spcBef>
              <a:spcAft>
                <a:spcPts val="0"/>
              </a:spcAft>
              <a:buClr>
                <a:srgbClr val="212121"/>
              </a:buClr>
              <a:buSzPts val="1063"/>
              <a:buFont typeface="Arial" panose="020B0604020202020204"/>
              <a:buChar char="●"/>
            </a:pPr>
            <a:r>
              <a:rPr lang="en-GB" sz="1060">
                <a:solidFill>
                  <a:schemeClr val="tx2">
                    <a:lumMod val="50000"/>
                  </a:schemeClr>
                </a:solidFill>
                <a:latin typeface="Lato" panose="020F0502020204030203" charset="0"/>
                <a:ea typeface="Arial" panose="020B0604020202020204"/>
                <a:cs typeface="Lato" panose="020F0502020204030203" charset="0"/>
                <a:sym typeface="Arial" panose="020B0604020202020204"/>
              </a:rPr>
              <a:t>Financial trading systems</a:t>
            </a:r>
            <a:endParaRPr sz="1060">
              <a:solidFill>
                <a:schemeClr val="tx2">
                  <a:lumMod val="50000"/>
                </a:schemeClr>
              </a:solidFill>
              <a:latin typeface="Lato" panose="020F0502020204030203" charset="0"/>
              <a:ea typeface="Arial" panose="020B0604020202020204"/>
              <a:cs typeface="Lato" panose="020F0502020204030203" charset="0"/>
              <a:sym typeface="Arial" panose="020B0604020202020204"/>
            </a:endParaRPr>
          </a:p>
          <a:p>
            <a:pPr marL="457200" lvl="0" indent="-295910" algn="l" rtl="0">
              <a:lnSpc>
                <a:spcPct val="151000"/>
              </a:lnSpc>
              <a:spcBef>
                <a:spcPts val="0"/>
              </a:spcBef>
              <a:spcAft>
                <a:spcPts val="0"/>
              </a:spcAft>
              <a:buClr>
                <a:srgbClr val="212121"/>
              </a:buClr>
              <a:buSzPts val="1063"/>
              <a:buFont typeface="Arial" panose="020B0604020202020204"/>
              <a:buChar char="●"/>
            </a:pPr>
            <a:r>
              <a:rPr lang="en-GB" sz="1060">
                <a:solidFill>
                  <a:schemeClr val="tx2">
                    <a:lumMod val="50000"/>
                  </a:schemeClr>
                </a:solidFill>
                <a:latin typeface="Lato" panose="020F0502020204030203" charset="0"/>
                <a:ea typeface="Arial" panose="020B0604020202020204"/>
                <a:cs typeface="Lato" panose="020F0502020204030203" charset="0"/>
                <a:sym typeface="Arial" panose="020B0604020202020204"/>
              </a:rPr>
              <a:t>Online gaming</a:t>
            </a:r>
            <a:endParaRPr sz="1060">
              <a:solidFill>
                <a:schemeClr val="tx2">
                  <a:lumMod val="50000"/>
                </a:schemeClr>
              </a:solidFill>
              <a:latin typeface="Lato" panose="020F0502020204030203" charset="0"/>
              <a:ea typeface="Arial" panose="020B0604020202020204"/>
              <a:cs typeface="Lato" panose="020F0502020204030203" charset="0"/>
              <a:sym typeface="Arial" panose="020B0604020202020204"/>
            </a:endParaRPr>
          </a:p>
          <a:p>
            <a:pPr marL="457200" lvl="0" indent="-295910" algn="l" rtl="0">
              <a:lnSpc>
                <a:spcPct val="151000"/>
              </a:lnSpc>
              <a:spcBef>
                <a:spcPts val="0"/>
              </a:spcBef>
              <a:spcAft>
                <a:spcPts val="0"/>
              </a:spcAft>
              <a:buClr>
                <a:srgbClr val="212121"/>
              </a:buClr>
              <a:buSzPts val="1063"/>
              <a:buFont typeface="Arial" panose="020B0604020202020204"/>
              <a:buChar char="●"/>
            </a:pPr>
            <a:r>
              <a:rPr lang="en-GB" sz="1060">
                <a:solidFill>
                  <a:schemeClr val="tx2">
                    <a:lumMod val="50000"/>
                  </a:schemeClr>
                </a:solidFill>
                <a:latin typeface="Lato" panose="020F0502020204030203" charset="0"/>
                <a:ea typeface="Arial" panose="020B0604020202020204"/>
                <a:cs typeface="Lato" panose="020F0502020204030203" charset="0"/>
                <a:sym typeface="Arial" panose="020B0604020202020204"/>
              </a:rPr>
              <a:t>Bioinformatics</a:t>
            </a:r>
            <a:endParaRPr sz="1060">
              <a:solidFill>
                <a:schemeClr val="tx2">
                  <a:lumMod val="50000"/>
                </a:schemeClr>
              </a:solidFill>
              <a:latin typeface="Lato" panose="020F0502020204030203" charset="0"/>
              <a:ea typeface="Arial" panose="020B0604020202020204"/>
              <a:cs typeface="Lato" panose="020F0502020204030203" charset="0"/>
              <a:sym typeface="Arial" panose="020B0604020202020204"/>
            </a:endParaRPr>
          </a:p>
          <a:p>
            <a:pPr marL="457200" lvl="0" indent="-295910" algn="l" rtl="0">
              <a:lnSpc>
                <a:spcPct val="151000"/>
              </a:lnSpc>
              <a:spcBef>
                <a:spcPts val="0"/>
              </a:spcBef>
              <a:spcAft>
                <a:spcPts val="0"/>
              </a:spcAft>
              <a:buClr>
                <a:srgbClr val="212121"/>
              </a:buClr>
              <a:buSzPts val="1063"/>
              <a:buFont typeface="Arial" panose="020B0604020202020204"/>
              <a:buChar char="●"/>
            </a:pPr>
            <a:r>
              <a:rPr lang="en-GB" sz="1060">
                <a:solidFill>
                  <a:schemeClr val="tx2">
                    <a:lumMod val="50000"/>
                  </a:schemeClr>
                </a:solidFill>
                <a:latin typeface="Lato" panose="020F0502020204030203" charset="0"/>
                <a:ea typeface="Arial" panose="020B0604020202020204"/>
                <a:cs typeface="Lato" panose="020F0502020204030203" charset="0"/>
                <a:sym typeface="Arial" panose="020B0604020202020204"/>
              </a:rPr>
              <a:t>Hyperlocal advertising</a:t>
            </a:r>
            <a:endParaRPr sz="1060">
              <a:solidFill>
                <a:schemeClr val="tx2">
                  <a:lumMod val="50000"/>
                </a:schemeClr>
              </a:solidFill>
              <a:latin typeface="Lato" panose="020F0502020204030203" charset="0"/>
              <a:ea typeface="Arial" panose="020B0604020202020204"/>
              <a:cs typeface="Lato" panose="020F0502020204030203" charset="0"/>
              <a:sym typeface="Arial" panose="020B0604020202020204"/>
            </a:endParaRPr>
          </a:p>
          <a:p>
            <a:pPr marL="457200" lvl="0" indent="-295910" algn="l" rtl="0">
              <a:lnSpc>
                <a:spcPct val="151000"/>
              </a:lnSpc>
              <a:spcBef>
                <a:spcPts val="0"/>
              </a:spcBef>
              <a:spcAft>
                <a:spcPts val="0"/>
              </a:spcAft>
              <a:buClr>
                <a:srgbClr val="212121"/>
              </a:buClr>
              <a:buSzPts val="1063"/>
              <a:buFont typeface="Arial" panose="020B0604020202020204"/>
              <a:buChar char="●"/>
            </a:pPr>
            <a:r>
              <a:rPr lang="en-GB" sz="1060">
                <a:solidFill>
                  <a:schemeClr val="tx2">
                    <a:lumMod val="50000"/>
                  </a:schemeClr>
                </a:solidFill>
                <a:latin typeface="Lato" panose="020F0502020204030203" charset="0"/>
                <a:ea typeface="Arial" panose="020B0604020202020204"/>
                <a:cs typeface="Lato" panose="020F0502020204030203" charset="0"/>
                <a:sym typeface="Arial" panose="020B0604020202020204"/>
              </a:rPr>
              <a:t>Cognitive computing</a:t>
            </a:r>
            <a:endParaRPr sz="1060">
              <a:solidFill>
                <a:schemeClr val="tx2">
                  <a:lumMod val="50000"/>
                </a:schemeClr>
              </a:solidFill>
              <a:latin typeface="Lato" panose="020F0502020204030203" charset="0"/>
              <a:ea typeface="Arial" panose="020B0604020202020204"/>
              <a:cs typeface="Lato" panose="020F0502020204030203" charset="0"/>
              <a:sym typeface="Arial" panose="020B0604020202020204"/>
            </a:endParaRPr>
          </a:p>
          <a:p>
            <a:pPr marL="457200" lvl="0" indent="-295910" algn="l" rtl="0">
              <a:lnSpc>
                <a:spcPct val="151000"/>
              </a:lnSpc>
              <a:spcBef>
                <a:spcPts val="0"/>
              </a:spcBef>
              <a:spcAft>
                <a:spcPts val="0"/>
              </a:spcAft>
              <a:buClr>
                <a:srgbClr val="212121"/>
              </a:buClr>
              <a:buSzPts val="1063"/>
              <a:buFont typeface="Arial" panose="020B0604020202020204"/>
              <a:buChar char="●"/>
            </a:pPr>
            <a:r>
              <a:rPr lang="en-GB" sz="1060">
                <a:solidFill>
                  <a:schemeClr val="tx2">
                    <a:lumMod val="50000"/>
                  </a:schemeClr>
                </a:solidFill>
                <a:latin typeface="Lato" panose="020F0502020204030203" charset="0"/>
                <a:ea typeface="Arial" panose="020B0604020202020204"/>
                <a:cs typeface="Lato" panose="020F0502020204030203" charset="0"/>
                <a:sym typeface="Arial" panose="020B0604020202020204"/>
              </a:rPr>
              <a:t>Geospatial analysis</a:t>
            </a:r>
            <a:endParaRPr sz="1060">
              <a:solidFill>
                <a:schemeClr val="tx2">
                  <a:lumMod val="50000"/>
                </a:schemeClr>
              </a:solidFill>
              <a:latin typeface="Lato" panose="020F0502020204030203" charset="0"/>
              <a:ea typeface="Arial" panose="020B0604020202020204"/>
              <a:cs typeface="Lato" panose="020F0502020204030203" charset="0"/>
              <a:sym typeface="Arial" panose="020B0604020202020204"/>
            </a:endParaRPr>
          </a:p>
          <a:p>
            <a:pPr marL="0" lvl="0" indent="0" algn="l" rtl="0">
              <a:lnSpc>
                <a:spcPct val="80000"/>
              </a:lnSpc>
              <a:spcBef>
                <a:spcPts val="1100"/>
              </a:spcBef>
              <a:spcAft>
                <a:spcPts val="0"/>
              </a:spcAft>
              <a:buSzPts val="275"/>
              <a:buNone/>
            </a:pPr>
            <a:endParaRPr sz="2400">
              <a:solidFill>
                <a:schemeClr val="tx2">
                  <a:lumMod val="50000"/>
                </a:schemeClr>
              </a:solidFill>
              <a:latin typeface="Lato" panose="020F0502020204030203" charset="0"/>
              <a:cs typeface="Lato" panose="020F0502020204030203" charset="0"/>
            </a:endParaRPr>
          </a:p>
          <a:p>
            <a:pPr marL="0" lvl="0" indent="0" algn="l" rtl="0">
              <a:lnSpc>
                <a:spcPct val="80000"/>
              </a:lnSpc>
              <a:spcBef>
                <a:spcPts val="0"/>
              </a:spcBef>
              <a:spcAft>
                <a:spcPts val="0"/>
              </a:spcAft>
              <a:buSzPts val="275"/>
              <a:buNone/>
            </a:pPr>
            <a:endParaRPr sz="1200"/>
          </a:p>
          <a:p>
            <a:pPr marL="0" lvl="0" indent="0" algn="l" rtl="0">
              <a:lnSpc>
                <a:spcPct val="80000"/>
              </a:lnSpc>
              <a:spcBef>
                <a:spcPts val="0"/>
              </a:spcBef>
              <a:spcAft>
                <a:spcPts val="0"/>
              </a:spcAft>
              <a:buSzPts val="275"/>
              <a:buNone/>
            </a:pPr>
            <a:endParaRPr sz="1200"/>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94" name="Shape 194"/>
        <p:cNvGrpSpPr/>
        <p:nvPr/>
      </p:nvGrpSpPr>
      <p:grpSpPr>
        <a:xfrm>
          <a:off x="0" y="0"/>
          <a:ext cx="0" cy="0"/>
          <a:chOff x="0" y="0"/>
          <a:chExt cx="0" cy="0"/>
        </a:xfrm>
      </p:grpSpPr>
      <p:sp>
        <p:nvSpPr>
          <p:cNvPr id="195" name="Google Shape;195;p31"/>
          <p:cNvSpPr txBox="1"/>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Features of Sap Hana In-Memory Database</a:t>
            </a:r>
            <a:endParaRPr lang="en-GB"/>
          </a:p>
        </p:txBody>
      </p:sp>
      <p:sp>
        <p:nvSpPr>
          <p:cNvPr id="196" name="Google Shape;196;p31"/>
          <p:cNvSpPr txBox="1"/>
          <p:nvPr>
            <p:ph type="subTitle" idx="1"/>
          </p:nvPr>
        </p:nvSpPr>
        <p:spPr>
          <a:xfrm>
            <a:off x="729625" y="3172900"/>
            <a:ext cx="7688100" cy="158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GB"/>
              <a:t>Sap Hana is hybrid In-memory database.</a:t>
            </a:r>
            <a:endParaRPr lang="en-GB"/>
          </a:p>
          <a:p>
            <a:pPr marL="457200" lvl="0" indent="-330200" algn="l" rtl="0">
              <a:spcBef>
                <a:spcPts val="0"/>
              </a:spcBef>
              <a:spcAft>
                <a:spcPts val="0"/>
              </a:spcAft>
              <a:buSzPts val="1600"/>
              <a:buChar char="●"/>
            </a:pPr>
            <a:r>
              <a:rPr lang="en-GB"/>
              <a:t>It uses parallel processing with multicore CPU Architecture.</a:t>
            </a:r>
            <a:endParaRPr lang="en-GB"/>
          </a:p>
          <a:p>
            <a:pPr marL="457200" lvl="0" indent="-330200" algn="l" rtl="0">
              <a:spcBef>
                <a:spcPts val="0"/>
              </a:spcBef>
              <a:spcAft>
                <a:spcPts val="0"/>
              </a:spcAft>
              <a:buSzPts val="1600"/>
              <a:buChar char="●"/>
            </a:pPr>
            <a:r>
              <a:rPr lang="en-GB"/>
              <a:t>Sap Hana in-memory reads data in 5 nanoseconds where in conventional database, it takes 5 milliseconds </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00" name="Shape 200"/>
        <p:cNvGrpSpPr/>
        <p:nvPr/>
      </p:nvGrpSpPr>
      <p:grpSpPr>
        <a:xfrm>
          <a:off x="0" y="0"/>
          <a:ext cx="0" cy="0"/>
          <a:chOff x="0" y="0"/>
          <a:chExt cx="0" cy="0"/>
        </a:xfrm>
      </p:grpSpPr>
      <p:pic>
        <p:nvPicPr>
          <p:cNvPr id="201" name="Google Shape;201;p32"/>
          <p:cNvPicPr preferRelativeResize="0"/>
          <p:nvPr/>
        </p:nvPicPr>
        <p:blipFill rotWithShape="1">
          <a:blip r:embed="rId1"/>
          <a:srcRect l="816" r="816"/>
          <a:stretch>
            <a:fillRect/>
          </a:stretch>
        </p:blipFill>
        <p:spPr>
          <a:xfrm>
            <a:off x="673800" y="539250"/>
            <a:ext cx="7796400" cy="4065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pic>
        <p:nvPicPr>
          <p:cNvPr id="206" name="Google Shape;206;p33"/>
          <p:cNvPicPr preferRelativeResize="0"/>
          <p:nvPr/>
        </p:nvPicPr>
        <p:blipFill rotWithShape="1">
          <a:blip r:embed="rId1"/>
          <a:srcRect l="24113" r="24118"/>
          <a:stretch>
            <a:fillRect/>
          </a:stretch>
        </p:blipFill>
        <p:spPr>
          <a:xfrm>
            <a:off x="4011000" y="25"/>
            <a:ext cx="5133000" cy="5143501"/>
          </a:xfrm>
          <a:prstGeom prst="rect">
            <a:avLst/>
          </a:prstGeom>
          <a:noFill/>
          <a:ln>
            <a:noFill/>
          </a:ln>
        </p:spPr>
      </p:pic>
      <p:sp>
        <p:nvSpPr>
          <p:cNvPr id="207" name="Google Shape;207;p33"/>
          <p:cNvSpPr txBox="1"/>
          <p:nvPr>
            <p:ph type="ctrTitle"/>
          </p:nvPr>
        </p:nvSpPr>
        <p:spPr>
          <a:xfrm>
            <a:off x="369625" y="1489975"/>
            <a:ext cx="3224400" cy="21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a:t>Mission statement </a:t>
            </a:r>
            <a:r>
              <a:rPr lang="en-GB" sz="3200"/>
              <a:t>2</a:t>
            </a:r>
            <a:r>
              <a:rPr lang="en-GB" sz="3200" b="1"/>
              <a:t>: </a:t>
            </a:r>
            <a:r>
              <a:rPr lang="en-GB" sz="3200"/>
              <a:t>Multi-tenancy</a:t>
            </a:r>
            <a:endParaRPr sz="3200"/>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500"/>
                                        <p:tgtEl>
                                          <p:spTgt spid="207"/>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sp>
        <p:nvSpPr>
          <p:cNvPr id="212" name="Google Shape;212;p34"/>
          <p:cNvSpPr txBox="1"/>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Multitenancy</a:t>
            </a:r>
            <a:endParaRPr lang="en-GB"/>
          </a:p>
        </p:txBody>
      </p:sp>
      <p:sp>
        <p:nvSpPr>
          <p:cNvPr id="213" name="Google Shape;213;p34"/>
          <p:cNvSpPr txBox="1"/>
          <p:nvPr>
            <p:ph type="subTitle" idx="1"/>
          </p:nvPr>
        </p:nvSpPr>
        <p:spPr>
          <a:xfrm>
            <a:off x="727950" y="2533025"/>
            <a:ext cx="7688100" cy="1326000"/>
          </a:xfrm>
          <a:prstGeom prst="rect">
            <a:avLst/>
          </a:prstGeom>
        </p:spPr>
        <p:txBody>
          <a:bodyPr spcFirstLastPara="1" wrap="square" lIns="91425" tIns="91425" rIns="91425" bIns="91425" anchor="t" anchorCtr="0">
            <a:normAutofit/>
          </a:bodyPr>
          <a:lstStyle/>
          <a:p>
            <a:pPr marL="457200" lvl="0" indent="-361950" algn="l" rtl="0">
              <a:lnSpc>
                <a:spcPct val="115000"/>
              </a:lnSpc>
              <a:spcBef>
                <a:spcPts val="0"/>
              </a:spcBef>
              <a:spcAft>
                <a:spcPts val="0"/>
              </a:spcAft>
              <a:buSzPts val="2100"/>
              <a:buChar char="●"/>
            </a:pPr>
            <a:r>
              <a:rPr lang="en-GB" sz="1800">
                <a:solidFill>
                  <a:srgbClr val="222222"/>
                </a:solidFill>
                <a:latin typeface="Roboto" panose="02000000000000000000"/>
                <a:ea typeface="Roboto" panose="02000000000000000000"/>
                <a:cs typeface="Roboto" panose="02000000000000000000"/>
                <a:sym typeface="Roboto" panose="02000000000000000000"/>
              </a:rPr>
              <a:t>Multitenancy is a crucial component of cloud computing; without it, cloud services would be far less practical. Multitenant architecture is a feature in many types of public cloud computing</a:t>
            </a:r>
            <a:endParaRPr sz="2100"/>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pic>
        <p:nvPicPr>
          <p:cNvPr id="114" name="Google Shape;114;p19" descr="Closeup from the side of a hand pushing a knob on an audio mixer"/>
          <p:cNvPicPr preferRelativeResize="0"/>
          <p:nvPr/>
        </p:nvPicPr>
        <p:blipFill rotWithShape="1">
          <a:blip r:embed="rId1"/>
          <a:srcRect l="7506" r="42247" b="15419"/>
          <a:stretch>
            <a:fillRect/>
          </a:stretch>
        </p:blipFill>
        <p:spPr>
          <a:xfrm>
            <a:off x="-9150" y="0"/>
            <a:ext cx="4594498" cy="5143501"/>
          </a:xfrm>
          <a:prstGeom prst="rect">
            <a:avLst/>
          </a:prstGeom>
          <a:noFill/>
          <a:ln>
            <a:noFill/>
          </a:ln>
        </p:spPr>
      </p:pic>
      <p:sp>
        <p:nvSpPr>
          <p:cNvPr id="115" name="Google Shape;115;p19"/>
          <p:cNvSpPr txBox="1"/>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4200">
                <a:solidFill>
                  <a:schemeClr val="lt1"/>
                </a:solidFill>
              </a:rPr>
              <a:t>Definition</a:t>
            </a:r>
            <a:endParaRPr sz="4200">
              <a:solidFill>
                <a:schemeClr val="lt1"/>
              </a:solidFill>
            </a:endParaRPr>
          </a:p>
        </p:txBody>
      </p:sp>
      <p:sp>
        <p:nvSpPr>
          <p:cNvPr id="116" name="Google Shape;116;p19"/>
          <p:cNvSpPr txBox="1"/>
          <p:nvPr>
            <p:ph type="body" idx="2"/>
          </p:nvPr>
        </p:nvSpPr>
        <p:spPr>
          <a:xfrm>
            <a:off x="4787900" y="123190"/>
            <a:ext cx="4218305" cy="489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i="1">
                <a:solidFill>
                  <a:srgbClr val="212121"/>
                </a:solidFill>
              </a:rPr>
              <a:t>The introduction of cloud computing has allowed applications to run on shared resources. As a result, the hosting world become subject to economies of scale. This model contrasts with traditional software approaches, where each grouping of customers is hosted on their own customized application and database instances. Multi-tenancy promotes sharing of resources all the way from a single application instance to the database. All the while, providing increased maintainability, scalability and reducing hosting costs. This thesis attempts to create an architecture description that addresses the design concerns related to the implementation of a multi-tenant that utilizes Microsoft Azure.</a:t>
            </a:r>
            <a:endParaRPr sz="3900" i="1"/>
          </a:p>
          <a:p>
            <a:pPr marL="0" lvl="0" indent="0" algn="l" rtl="0">
              <a:spcBef>
                <a:spcPts val="0"/>
              </a:spcBef>
              <a:spcAft>
                <a:spcPts val="0"/>
              </a:spcAft>
              <a:buNone/>
            </a:pPr>
            <a:endParaRPr sz="2400" i="1">
              <a:solidFill>
                <a:srgbClr val="212529"/>
              </a:solidFill>
              <a:highlight>
                <a:srgbClr val="FFFFFF"/>
              </a:highlight>
            </a:endParaRPr>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729450" y="1339300"/>
            <a:ext cx="76887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4240"/>
              <a:t>Benefits of </a:t>
            </a:r>
            <a:r>
              <a:rPr lang="en-GB" sz="4240"/>
              <a:t>Multi Tenancy</a:t>
            </a:r>
            <a:endParaRPr sz="4240"/>
          </a:p>
        </p:txBody>
      </p:sp>
      <p:cxnSp>
        <p:nvCxnSpPr>
          <p:cNvPr id="219" name="Google Shape;219;p35"/>
          <p:cNvCxnSpPr/>
          <p:nvPr/>
        </p:nvCxnSpPr>
        <p:spPr>
          <a:xfrm flipH="1">
            <a:off x="1371263" y="2276775"/>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sp>
        <p:nvSpPr>
          <p:cNvPr id="220" name="Google Shape;220;p35"/>
          <p:cNvSpPr txBox="1"/>
          <p:nvPr>
            <p:ph type="title"/>
          </p:nvPr>
        </p:nvSpPr>
        <p:spPr>
          <a:xfrm>
            <a:off x="1517137" y="2444787"/>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Better use of resources</a:t>
            </a:r>
            <a:endParaRPr sz="1700">
              <a:solidFill>
                <a:schemeClr val="dk1"/>
              </a:solidFill>
            </a:endParaRPr>
          </a:p>
        </p:txBody>
      </p:sp>
      <p:sp>
        <p:nvSpPr>
          <p:cNvPr id="221" name="Google Shape;221;p35"/>
          <p:cNvSpPr txBox="1"/>
          <p:nvPr>
            <p:ph type="title"/>
          </p:nvPr>
        </p:nvSpPr>
        <p:spPr>
          <a:xfrm>
            <a:off x="4850137" y="2444776"/>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Lower Costs</a:t>
            </a:r>
            <a:endParaRPr sz="1700">
              <a:solidFill>
                <a:schemeClr val="dk1"/>
              </a:solidFill>
            </a:endParaRPr>
          </a:p>
        </p:txBody>
      </p:sp>
      <p:sp>
        <p:nvSpPr>
          <p:cNvPr id="222" name="Google Shape;222;p35"/>
          <p:cNvSpPr txBox="1"/>
          <p:nvPr>
            <p:ph type="title"/>
          </p:nvPr>
        </p:nvSpPr>
        <p:spPr>
          <a:xfrm>
            <a:off x="3517662" y="3725070"/>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Increased Efficiency</a:t>
            </a:r>
            <a:endParaRPr sz="1700">
              <a:solidFill>
                <a:schemeClr val="dk1"/>
              </a:solidFill>
            </a:endParaRPr>
          </a:p>
        </p:txBody>
      </p:sp>
      <p:cxnSp>
        <p:nvCxnSpPr>
          <p:cNvPr id="223" name="Google Shape;223;p35"/>
          <p:cNvCxnSpPr/>
          <p:nvPr/>
        </p:nvCxnSpPr>
        <p:spPr>
          <a:xfrm flipH="1">
            <a:off x="4567788" y="2276775"/>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cxnSp>
        <p:nvCxnSpPr>
          <p:cNvPr id="224" name="Google Shape;224;p35"/>
          <p:cNvCxnSpPr/>
          <p:nvPr/>
        </p:nvCxnSpPr>
        <p:spPr>
          <a:xfrm flipH="1">
            <a:off x="3046163" y="3557075"/>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39300"/>
            <a:ext cx="76887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4240"/>
              <a:t>Drawbacks </a:t>
            </a:r>
            <a:r>
              <a:rPr lang="en-GB" sz="4240"/>
              <a:t>of Multi Tenancy</a:t>
            </a:r>
            <a:endParaRPr sz="4240"/>
          </a:p>
        </p:txBody>
      </p:sp>
      <p:cxnSp>
        <p:nvCxnSpPr>
          <p:cNvPr id="230" name="Google Shape;230;p36"/>
          <p:cNvCxnSpPr/>
          <p:nvPr/>
        </p:nvCxnSpPr>
        <p:spPr>
          <a:xfrm flipH="1">
            <a:off x="1309363" y="2444775"/>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sp>
        <p:nvSpPr>
          <p:cNvPr id="231" name="Google Shape;231;p36"/>
          <p:cNvSpPr txBox="1"/>
          <p:nvPr>
            <p:ph type="title"/>
          </p:nvPr>
        </p:nvSpPr>
        <p:spPr>
          <a:xfrm>
            <a:off x="1496712" y="2780787"/>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Possible security risks and compliance issues</a:t>
            </a:r>
            <a:endParaRPr sz="1700">
              <a:solidFill>
                <a:schemeClr val="dk1"/>
              </a:solidFill>
            </a:endParaRPr>
          </a:p>
        </p:txBody>
      </p:sp>
      <p:sp>
        <p:nvSpPr>
          <p:cNvPr id="232" name="Google Shape;232;p36"/>
          <p:cNvSpPr txBox="1"/>
          <p:nvPr>
            <p:ph type="title"/>
          </p:nvPr>
        </p:nvSpPr>
        <p:spPr>
          <a:xfrm>
            <a:off x="4788212" y="3172876"/>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The "noisy neighbor" effect</a:t>
            </a:r>
            <a:endParaRPr sz="1700">
              <a:solidFill>
                <a:schemeClr val="dk1"/>
              </a:solidFill>
            </a:endParaRPr>
          </a:p>
        </p:txBody>
      </p:sp>
      <p:cxnSp>
        <p:nvCxnSpPr>
          <p:cNvPr id="233" name="Google Shape;233;p36"/>
          <p:cNvCxnSpPr/>
          <p:nvPr/>
        </p:nvCxnSpPr>
        <p:spPr>
          <a:xfrm flipH="1">
            <a:off x="4567788" y="3004875"/>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730000" y="1318650"/>
            <a:ext cx="330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Working of Multi tenancy</a:t>
            </a:r>
            <a:endParaRPr sz="2800"/>
          </a:p>
        </p:txBody>
      </p:sp>
      <p:sp>
        <p:nvSpPr>
          <p:cNvPr id="239" name="Google Shape;239;p37"/>
          <p:cNvSpPr txBox="1"/>
          <p:nvPr>
            <p:ph type="title"/>
          </p:nvPr>
        </p:nvSpPr>
        <p:spPr>
          <a:xfrm>
            <a:off x="4337500" y="881750"/>
            <a:ext cx="3753900" cy="962100"/>
          </a:xfrm>
          <a:prstGeom prst="rect">
            <a:avLst/>
          </a:prstGeom>
          <a:solidFill>
            <a:schemeClr val="accent5"/>
          </a:solidFill>
        </p:spPr>
        <p:txBody>
          <a:bodyPr spcFirstLastPara="1" wrap="square" lIns="91425" tIns="91425" rIns="91425" bIns="91425" anchor="ctr" anchorCtr="0">
            <a:normAutofit fontScale="90000"/>
          </a:bodyPr>
          <a:lstStyle/>
          <a:p>
            <a:pPr marL="0" lvl="0" indent="0" algn="ctr" rtl="0">
              <a:spcBef>
                <a:spcPts val="0"/>
              </a:spcBef>
              <a:spcAft>
                <a:spcPts val="0"/>
              </a:spcAft>
              <a:buNone/>
            </a:pPr>
          </a:p>
          <a:p>
            <a:pPr marL="0" lvl="0" indent="0" algn="ctr" rtl="0">
              <a:spcBef>
                <a:spcPts val="0"/>
              </a:spcBef>
              <a:spcAft>
                <a:spcPts val="0"/>
              </a:spcAft>
              <a:buNone/>
            </a:pPr>
          </a:p>
          <a:p>
            <a:pPr marL="0" lvl="0" indent="0" algn="ctr" rtl="0">
              <a:spcBef>
                <a:spcPts val="0"/>
              </a:spcBef>
              <a:spcAft>
                <a:spcPts val="0"/>
              </a:spcAft>
              <a:buNone/>
            </a:pPr>
            <a:r>
              <a:rPr lang="en-GB"/>
              <a:t>In public cloud computing</a:t>
            </a:r>
            <a:endParaRPr lang="en-GB"/>
          </a:p>
          <a:p>
            <a:pPr marL="0" lvl="0" indent="0" algn="ctr" rtl="0">
              <a:spcBef>
                <a:spcPts val="0"/>
              </a:spcBef>
              <a:spcAft>
                <a:spcPts val="0"/>
              </a:spcAft>
              <a:buNone/>
            </a:pPr>
          </a:p>
          <a:p>
            <a:pPr marL="0" lvl="0" indent="0" algn="ctr" rtl="0">
              <a:spcBef>
                <a:spcPts val="0"/>
              </a:spcBef>
              <a:spcAft>
                <a:spcPts val="0"/>
              </a:spcAft>
              <a:buNone/>
            </a:pPr>
          </a:p>
        </p:txBody>
      </p:sp>
      <p:sp>
        <p:nvSpPr>
          <p:cNvPr id="240" name="Google Shape;240;p37"/>
          <p:cNvSpPr txBox="1"/>
          <p:nvPr>
            <p:ph type="title"/>
          </p:nvPr>
        </p:nvSpPr>
        <p:spPr>
          <a:xfrm>
            <a:off x="4337500" y="1983526"/>
            <a:ext cx="3753900" cy="962100"/>
          </a:xfrm>
          <a:prstGeom prst="rect">
            <a:avLst/>
          </a:prstGeom>
          <a:solidFill>
            <a:schemeClr val="dk1"/>
          </a:solidFill>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In container architecture</a:t>
            </a:r>
            <a:endParaRPr lang="en-GB"/>
          </a:p>
        </p:txBody>
      </p:sp>
      <p:sp>
        <p:nvSpPr>
          <p:cNvPr id="241" name="Google Shape;241;p37"/>
          <p:cNvSpPr txBox="1"/>
          <p:nvPr>
            <p:ph type="title"/>
          </p:nvPr>
        </p:nvSpPr>
        <p:spPr>
          <a:xfrm>
            <a:off x="4337501" y="3085307"/>
            <a:ext cx="3753900" cy="962100"/>
          </a:xfrm>
          <a:prstGeom prst="rect">
            <a:avLst/>
          </a:prstGeom>
          <a:solidFill>
            <a:schemeClr val="accent1"/>
          </a:solidFill>
        </p:spPr>
        <p:txBody>
          <a:bodyPr spcFirstLastPara="1" wrap="square" lIns="91425" tIns="91425" rIns="91425" bIns="91425" anchor="ctr" anchorCtr="0">
            <a:normAutofit fontScale="90000"/>
          </a:bodyPr>
          <a:lstStyle/>
          <a:p>
            <a:pPr marL="0" lvl="0" indent="0" algn="ctr" rtl="0">
              <a:spcBef>
                <a:spcPts val="0"/>
              </a:spcBef>
              <a:spcAft>
                <a:spcPts val="0"/>
              </a:spcAft>
              <a:buNone/>
            </a:pPr>
          </a:p>
          <a:p>
            <a:pPr marL="0" lvl="0" indent="0" algn="ctr" rtl="0">
              <a:spcBef>
                <a:spcPts val="0"/>
              </a:spcBef>
              <a:spcAft>
                <a:spcPts val="0"/>
              </a:spcAft>
              <a:buNone/>
            </a:pPr>
          </a:p>
          <a:p>
            <a:pPr marL="0" lvl="0" indent="0" algn="ctr" rtl="0">
              <a:spcBef>
                <a:spcPts val="0"/>
              </a:spcBef>
              <a:spcAft>
                <a:spcPts val="0"/>
              </a:spcAft>
              <a:buNone/>
            </a:pPr>
            <a:r>
              <a:rPr lang="en-GB"/>
              <a:t>In serverless computing</a:t>
            </a:r>
            <a:endParaRPr lang="en-GB"/>
          </a:p>
          <a:p>
            <a:pPr marL="0" lvl="0" indent="0" algn="ctr" rtl="0">
              <a:spcBef>
                <a:spcPts val="0"/>
              </a:spcBef>
              <a:spcAft>
                <a:spcPts val="0"/>
              </a:spcAft>
              <a:buNone/>
            </a:pPr>
          </a:p>
          <a:p>
            <a:pPr marL="0" lvl="0" indent="0" algn="ctr" rtl="0">
              <a:spcBef>
                <a:spcPts val="0"/>
              </a:spcBef>
              <a:spcAft>
                <a:spcPts val="0"/>
              </a:spcAft>
              <a:buNone/>
            </a:pPr>
          </a:p>
        </p:txBody>
      </p:sp>
      <p:sp>
        <p:nvSpPr>
          <p:cNvPr id="242" name="Google Shape;242;p37"/>
          <p:cNvSpPr txBox="1"/>
          <p:nvPr>
            <p:ph type="title"/>
          </p:nvPr>
        </p:nvSpPr>
        <p:spPr>
          <a:xfrm>
            <a:off x="4337500" y="4187075"/>
            <a:ext cx="3753900" cy="828600"/>
          </a:xfrm>
          <a:prstGeom prst="rect">
            <a:avLst/>
          </a:prstGeom>
          <a:solidFill>
            <a:schemeClr val="dk1"/>
          </a:solidFill>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a:t>In private cloud computing</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pic>
        <p:nvPicPr>
          <p:cNvPr id="247" name="Google Shape;247;p38"/>
          <p:cNvPicPr preferRelativeResize="0"/>
          <p:nvPr/>
        </p:nvPicPr>
        <p:blipFill rotWithShape="1">
          <a:blip r:embed="rId1"/>
          <a:srcRect l="24113" r="24118"/>
          <a:stretch>
            <a:fillRect/>
          </a:stretch>
        </p:blipFill>
        <p:spPr>
          <a:xfrm>
            <a:off x="4011000" y="25"/>
            <a:ext cx="5133000" cy="5143501"/>
          </a:xfrm>
          <a:prstGeom prst="rect">
            <a:avLst/>
          </a:prstGeom>
          <a:noFill/>
          <a:ln>
            <a:noFill/>
          </a:ln>
        </p:spPr>
      </p:pic>
      <p:sp>
        <p:nvSpPr>
          <p:cNvPr id="248" name="Google Shape;248;p38"/>
          <p:cNvSpPr txBox="1"/>
          <p:nvPr>
            <p:ph type="ctrTitle"/>
          </p:nvPr>
        </p:nvSpPr>
        <p:spPr>
          <a:xfrm>
            <a:off x="386900" y="2087575"/>
            <a:ext cx="3224400" cy="9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t>IMDBS on AWS</a:t>
            </a:r>
            <a:endParaRPr sz="3200"/>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48"/>
                                        </p:tgtEl>
                                        <p:attrNameLst>
                                          <p:attrName>style.visibility</p:attrName>
                                        </p:attrNameLst>
                                      </p:cBhvr>
                                      <p:to>
                                        <p:strVal val="visible"/>
                                      </p:to>
                                    </p:set>
                                    <p:anim calcmode="lin" valueType="num">
                                      <p:cBhvr additive="base">
                                        <p:cTn id="7" dur="500"/>
                                        <p:tgtEl>
                                          <p:spTgt spid="248"/>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727800" y="496825"/>
            <a:ext cx="7688400" cy="679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Case : Amazon E</a:t>
            </a:r>
            <a:r>
              <a:rPr lang="en-GB"/>
              <a:t>lastiCache</a:t>
            </a:r>
            <a:endParaRPr lang="en-GB"/>
          </a:p>
        </p:txBody>
      </p:sp>
      <p:sp>
        <p:nvSpPr>
          <p:cNvPr id="254" name="Google Shape;254;p39"/>
          <p:cNvSpPr txBox="1"/>
          <p:nvPr/>
        </p:nvSpPr>
        <p:spPr>
          <a:xfrm>
            <a:off x="1326150" y="3036525"/>
            <a:ext cx="3817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solidFill>
                <a:schemeClr val="lt1"/>
              </a:solidFill>
              <a:latin typeface="Lato" panose="020F0502020204030203"/>
              <a:ea typeface="Lato" panose="020F0502020204030203"/>
              <a:cs typeface="Lato" panose="020F0502020204030203"/>
              <a:sym typeface="Lato" panose="020F0502020204030203"/>
            </a:endParaRPr>
          </a:p>
        </p:txBody>
      </p:sp>
      <p:sp>
        <p:nvSpPr>
          <p:cNvPr id="255" name="Google Shape;255;p39"/>
          <p:cNvSpPr txBox="1"/>
          <p:nvPr/>
        </p:nvSpPr>
        <p:spPr>
          <a:xfrm>
            <a:off x="578975" y="2000050"/>
            <a:ext cx="4725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300" b="1">
                <a:solidFill>
                  <a:schemeClr val="lt1"/>
                </a:solidFill>
                <a:latin typeface="Raleway"/>
                <a:ea typeface="Raleway"/>
                <a:cs typeface="Raleway"/>
                <a:sym typeface="Raleway"/>
              </a:rPr>
              <a:t>How does it work?</a:t>
            </a:r>
            <a:endParaRPr sz="100"/>
          </a:p>
        </p:txBody>
      </p:sp>
      <p:sp>
        <p:nvSpPr>
          <p:cNvPr id="256" name="Google Shape;256;p39"/>
          <p:cNvSpPr txBox="1"/>
          <p:nvPr/>
        </p:nvSpPr>
        <p:spPr>
          <a:xfrm>
            <a:off x="454050" y="2538850"/>
            <a:ext cx="8235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rPr>
              <a:t>Amazon ElastiCache is a fully managed, in-memory caching service supporting flexible, real-time use cases. You can use ElastiCache for caching, which accelerates application and database performance, or as a primary data store for use cases that don't require durability like session stores, gaming leaderboards, streaming, and analytics. ElastiCache is compatible with Redis and Memcached. </a:t>
            </a:r>
            <a:endParaRPr>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p:txBody>
      </p:sp>
      <p:pic>
        <p:nvPicPr>
          <p:cNvPr id="262" name="Google Shape;262;p40"/>
          <p:cNvPicPr preferRelativeResize="0"/>
          <p:nvPr/>
        </p:nvPicPr>
        <p:blipFill>
          <a:blip r:embed="rId1"/>
          <a:stretch>
            <a:fillRect/>
          </a:stretch>
        </p:blipFill>
        <p:spPr>
          <a:xfrm>
            <a:off x="598600" y="1322450"/>
            <a:ext cx="7944000" cy="30947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729450" y="1339300"/>
            <a:ext cx="76887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4240"/>
              <a:t>Use Cases</a:t>
            </a:r>
            <a:endParaRPr sz="4240"/>
          </a:p>
        </p:txBody>
      </p:sp>
      <p:cxnSp>
        <p:nvCxnSpPr>
          <p:cNvPr id="268" name="Google Shape;268;p41"/>
          <p:cNvCxnSpPr/>
          <p:nvPr/>
        </p:nvCxnSpPr>
        <p:spPr>
          <a:xfrm flipH="1">
            <a:off x="1330013" y="3172875"/>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sp>
        <p:nvSpPr>
          <p:cNvPr id="269" name="Google Shape;269;p41"/>
          <p:cNvSpPr txBox="1"/>
          <p:nvPr>
            <p:ph type="title"/>
          </p:nvPr>
        </p:nvSpPr>
        <p:spPr>
          <a:xfrm>
            <a:off x="1496712" y="3340887"/>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Accelerate application performance</a:t>
            </a:r>
            <a:endParaRPr sz="1700">
              <a:solidFill>
                <a:schemeClr val="dk1"/>
              </a:solidFill>
            </a:endParaRPr>
          </a:p>
        </p:txBody>
      </p:sp>
      <p:sp>
        <p:nvSpPr>
          <p:cNvPr id="270" name="Google Shape;270;p41"/>
          <p:cNvSpPr txBox="1"/>
          <p:nvPr>
            <p:ph type="title"/>
          </p:nvPr>
        </p:nvSpPr>
        <p:spPr>
          <a:xfrm>
            <a:off x="6033262" y="3340876"/>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Ease backend database load</a:t>
            </a:r>
            <a:endParaRPr sz="1700">
              <a:solidFill>
                <a:schemeClr val="dk1"/>
              </a:solidFill>
            </a:endParaRPr>
          </a:p>
        </p:txBody>
      </p:sp>
      <p:cxnSp>
        <p:nvCxnSpPr>
          <p:cNvPr id="271" name="Google Shape;271;p41"/>
          <p:cNvCxnSpPr/>
          <p:nvPr/>
        </p:nvCxnSpPr>
        <p:spPr>
          <a:xfrm flipH="1">
            <a:off x="5914913" y="3172875"/>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cxnSp>
        <p:nvCxnSpPr>
          <p:cNvPr id="272" name="Google Shape;272;p41"/>
          <p:cNvCxnSpPr/>
          <p:nvPr/>
        </p:nvCxnSpPr>
        <p:spPr>
          <a:xfrm flipH="1">
            <a:off x="3534188" y="2304238"/>
            <a:ext cx="12000" cy="728100"/>
          </a:xfrm>
          <a:prstGeom prst="straightConnector1">
            <a:avLst/>
          </a:prstGeom>
          <a:noFill/>
          <a:ln w="9525" cap="flat" cmpd="sng">
            <a:solidFill>
              <a:srgbClr val="B7B7B7"/>
            </a:solidFill>
            <a:prstDash val="solid"/>
            <a:round/>
            <a:headEnd type="none" w="med" len="med"/>
            <a:tailEnd type="none" w="med" len="med"/>
          </a:ln>
          <a:effectLst>
            <a:outerShdw blurRad="57150" dist="19050" dir="12900000" algn="bl" rotWithShape="0">
              <a:srgbClr val="000000">
                <a:alpha val="50000"/>
              </a:srgbClr>
            </a:outerShdw>
            <a:reflection endPos="30000" dist="38100" dir="5400000" fadeDir="5400012" sy="-100000" algn="bl" rotWithShape="0"/>
          </a:effectLst>
        </p:spPr>
      </p:cxnSp>
      <p:sp>
        <p:nvSpPr>
          <p:cNvPr id="273" name="Google Shape;273;p41"/>
          <p:cNvSpPr txBox="1"/>
          <p:nvPr>
            <p:ph type="title"/>
          </p:nvPr>
        </p:nvSpPr>
        <p:spPr>
          <a:xfrm>
            <a:off x="3534212" y="2727376"/>
            <a:ext cx="18141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1700">
                <a:solidFill>
                  <a:schemeClr val="dk1"/>
                </a:solidFill>
              </a:rPr>
              <a:t>Build low-latency data stores</a:t>
            </a:r>
            <a:endParaRPr sz="1700">
              <a:solidFill>
                <a:schemeClr val="dk1"/>
              </a:solidFill>
            </a:endParaRPr>
          </a:p>
          <a:p>
            <a:pPr marL="0" lvl="0" indent="0" algn="l" rtl="0">
              <a:spcBef>
                <a:spcPts val="0"/>
              </a:spcBef>
              <a:spcAft>
                <a:spcPts val="0"/>
              </a:spcAft>
              <a:buNone/>
            </a:pPr>
            <a:endParaRPr sz="1700">
              <a:solidFill>
                <a:schemeClr val="dk1"/>
              </a:solidFill>
            </a:endParaRPr>
          </a:p>
          <a:p>
            <a:pPr marL="0" lvl="0" indent="0" algn="l" rtl="0">
              <a:spcBef>
                <a:spcPts val="0"/>
              </a:spcBef>
              <a:spcAft>
                <a:spcPts val="0"/>
              </a:spcAft>
              <a:buNone/>
            </a:pPr>
            <a:endParaRPr sz="1700">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Disk-based Queries vs Inmemory based Queries</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284" name="Google Shape;284;p43"/>
          <p:cNvSpPr txBox="1"/>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85" name="Google Shape;285;p43"/>
          <p:cNvPicPr preferRelativeResize="0"/>
          <p:nvPr/>
        </p:nvPicPr>
        <p:blipFill>
          <a:blip r:embed="rId1"/>
          <a:stretch>
            <a:fillRect/>
          </a:stretch>
        </p:blipFill>
        <p:spPr>
          <a:xfrm>
            <a:off x="729450" y="279525"/>
            <a:ext cx="3192350" cy="4358500"/>
          </a:xfrm>
          <a:prstGeom prst="rect">
            <a:avLst/>
          </a:prstGeom>
          <a:noFill/>
          <a:ln>
            <a:noFill/>
          </a:ln>
        </p:spPr>
      </p:pic>
      <p:pic>
        <p:nvPicPr>
          <p:cNvPr id="286" name="Google Shape;286;p43"/>
          <p:cNvPicPr preferRelativeResize="0"/>
          <p:nvPr/>
        </p:nvPicPr>
        <p:blipFill>
          <a:blip r:embed="rId2"/>
          <a:stretch>
            <a:fillRect/>
          </a:stretch>
        </p:blipFill>
        <p:spPr>
          <a:xfrm>
            <a:off x="5507210" y="265850"/>
            <a:ext cx="2773065" cy="43585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292" name="Google Shape;292;p44"/>
          <p:cNvSpPr txBox="1"/>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93" name="Google Shape;293;p44"/>
          <p:cNvPicPr preferRelativeResize="0"/>
          <p:nvPr/>
        </p:nvPicPr>
        <p:blipFill>
          <a:blip r:embed="rId1"/>
          <a:stretch>
            <a:fillRect/>
          </a:stretch>
        </p:blipFill>
        <p:spPr>
          <a:xfrm>
            <a:off x="729438" y="713688"/>
            <a:ext cx="3362325" cy="3838575"/>
          </a:xfrm>
          <a:prstGeom prst="rect">
            <a:avLst/>
          </a:prstGeom>
          <a:noFill/>
          <a:ln>
            <a:noFill/>
          </a:ln>
        </p:spPr>
      </p:pic>
      <p:pic>
        <p:nvPicPr>
          <p:cNvPr id="294" name="Google Shape;294;p44"/>
          <p:cNvPicPr preferRelativeResize="0"/>
          <p:nvPr/>
        </p:nvPicPr>
        <p:blipFill>
          <a:blip r:embed="rId2"/>
          <a:stretch>
            <a:fillRect/>
          </a:stretch>
        </p:blipFill>
        <p:spPr>
          <a:xfrm>
            <a:off x="4999950" y="713688"/>
            <a:ext cx="2857500" cy="39338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20" name="Shape 120"/>
        <p:cNvGrpSpPr/>
        <p:nvPr/>
      </p:nvGrpSpPr>
      <p:grpSpPr>
        <a:xfrm>
          <a:off x="0" y="0"/>
          <a:ext cx="0" cy="0"/>
          <a:chOff x="0" y="0"/>
          <a:chExt cx="0" cy="0"/>
        </a:xfrm>
      </p:grpSpPr>
      <p:pic>
        <p:nvPicPr>
          <p:cNvPr id="121" name="Google Shape;121;p20"/>
          <p:cNvPicPr preferRelativeResize="0"/>
          <p:nvPr/>
        </p:nvPicPr>
        <p:blipFill rotWithShape="1">
          <a:blip r:embed="rId1"/>
          <a:srcRect l="24113" r="24118"/>
          <a:stretch>
            <a:fillRect/>
          </a:stretch>
        </p:blipFill>
        <p:spPr>
          <a:xfrm>
            <a:off x="4011000" y="25"/>
            <a:ext cx="5133000" cy="5143501"/>
          </a:xfrm>
          <a:prstGeom prst="rect">
            <a:avLst/>
          </a:prstGeom>
          <a:noFill/>
          <a:ln>
            <a:noFill/>
          </a:ln>
        </p:spPr>
      </p:pic>
      <p:sp>
        <p:nvSpPr>
          <p:cNvPr id="122" name="Google Shape;122;p20"/>
          <p:cNvSpPr txBox="1"/>
          <p:nvPr>
            <p:ph type="ctrTitle"/>
          </p:nvPr>
        </p:nvSpPr>
        <p:spPr>
          <a:xfrm>
            <a:off x="327550" y="787050"/>
            <a:ext cx="3224400" cy="35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a:t>Mission statement 1: </a:t>
            </a:r>
            <a:r>
              <a:rPr lang="en-GB" sz="3200"/>
              <a:t>In-Memory Database Management System</a:t>
            </a:r>
            <a:endParaRPr sz="3200"/>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p:tgtEl>
                                          <p:spTgt spid="122"/>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300" name="Google Shape;300;p45"/>
          <p:cNvSpPr txBox="1"/>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301" name="Google Shape;301;p45"/>
          <p:cNvPicPr preferRelativeResize="0"/>
          <p:nvPr/>
        </p:nvPicPr>
        <p:blipFill>
          <a:blip r:embed="rId1"/>
          <a:stretch>
            <a:fillRect/>
          </a:stretch>
        </p:blipFill>
        <p:spPr>
          <a:xfrm>
            <a:off x="681738" y="419100"/>
            <a:ext cx="3514725" cy="4305300"/>
          </a:xfrm>
          <a:prstGeom prst="rect">
            <a:avLst/>
          </a:prstGeom>
          <a:noFill/>
          <a:ln>
            <a:noFill/>
          </a:ln>
        </p:spPr>
      </p:pic>
      <p:pic>
        <p:nvPicPr>
          <p:cNvPr id="302" name="Google Shape;302;p45"/>
          <p:cNvPicPr preferRelativeResize="0"/>
          <p:nvPr/>
        </p:nvPicPr>
        <p:blipFill>
          <a:blip r:embed="rId2"/>
          <a:stretch>
            <a:fillRect/>
          </a:stretch>
        </p:blipFill>
        <p:spPr>
          <a:xfrm>
            <a:off x="4982945" y="419100"/>
            <a:ext cx="3382730" cy="43053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308" name="Google Shape;308;p46"/>
          <p:cNvSpPr txBox="1"/>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309" name="Google Shape;309;p46"/>
          <p:cNvPicPr preferRelativeResize="0"/>
          <p:nvPr/>
        </p:nvPicPr>
        <p:blipFill>
          <a:blip r:embed="rId1"/>
          <a:stretch>
            <a:fillRect/>
          </a:stretch>
        </p:blipFill>
        <p:spPr>
          <a:xfrm>
            <a:off x="1458815" y="0"/>
            <a:ext cx="2450369" cy="5143500"/>
          </a:xfrm>
          <a:prstGeom prst="rect">
            <a:avLst/>
          </a:prstGeom>
          <a:noFill/>
          <a:ln>
            <a:noFill/>
          </a:ln>
        </p:spPr>
      </p:pic>
      <p:pic>
        <p:nvPicPr>
          <p:cNvPr id="310" name="Google Shape;310;p46"/>
          <p:cNvPicPr preferRelativeResize="0"/>
          <p:nvPr/>
        </p:nvPicPr>
        <p:blipFill>
          <a:blip r:embed="rId2"/>
          <a:stretch>
            <a:fillRect/>
          </a:stretch>
        </p:blipFill>
        <p:spPr>
          <a:xfrm>
            <a:off x="5462075" y="122475"/>
            <a:ext cx="2216500" cy="47856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14" name="Shape 314"/>
        <p:cNvGrpSpPr/>
        <p:nvPr/>
      </p:nvGrpSpPr>
      <p:grpSpPr>
        <a:xfrm>
          <a:off x="0" y="0"/>
          <a:ext cx="0" cy="0"/>
          <a:chOff x="0" y="0"/>
          <a:chExt cx="0" cy="0"/>
        </a:xfrm>
      </p:grpSpPr>
      <p:pic>
        <p:nvPicPr>
          <p:cNvPr id="315" name="Google Shape;315;p47"/>
          <p:cNvPicPr preferRelativeResize="0"/>
          <p:nvPr/>
        </p:nvPicPr>
        <p:blipFill>
          <a:blip r:embed="rId1"/>
          <a:stretch>
            <a:fillRect/>
          </a:stretch>
        </p:blipFill>
        <p:spPr>
          <a:xfrm>
            <a:off x="478975" y="1181100"/>
            <a:ext cx="3695700" cy="2781300"/>
          </a:xfrm>
          <a:prstGeom prst="rect">
            <a:avLst/>
          </a:prstGeom>
          <a:noFill/>
          <a:ln>
            <a:noFill/>
          </a:ln>
        </p:spPr>
      </p:pic>
      <p:pic>
        <p:nvPicPr>
          <p:cNvPr id="316" name="Google Shape;316;p47"/>
          <p:cNvPicPr preferRelativeResize="0"/>
          <p:nvPr/>
        </p:nvPicPr>
        <p:blipFill>
          <a:blip r:embed="rId2"/>
          <a:stretch>
            <a:fillRect/>
          </a:stretch>
        </p:blipFill>
        <p:spPr>
          <a:xfrm>
            <a:off x="4793875" y="1209675"/>
            <a:ext cx="3257550" cy="2724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pic>
        <p:nvPicPr>
          <p:cNvPr id="321" name="Google Shape;321;p48"/>
          <p:cNvPicPr preferRelativeResize="0"/>
          <p:nvPr/>
        </p:nvPicPr>
        <p:blipFill>
          <a:blip r:embed="rId1"/>
          <a:stretch>
            <a:fillRect/>
          </a:stretch>
        </p:blipFill>
        <p:spPr>
          <a:xfrm>
            <a:off x="815750" y="1795450"/>
            <a:ext cx="3638550" cy="2457450"/>
          </a:xfrm>
          <a:prstGeom prst="rect">
            <a:avLst/>
          </a:prstGeom>
          <a:noFill/>
          <a:ln>
            <a:noFill/>
          </a:ln>
        </p:spPr>
      </p:pic>
      <p:pic>
        <p:nvPicPr>
          <p:cNvPr id="322" name="Google Shape;322;p48"/>
          <p:cNvPicPr preferRelativeResize="0"/>
          <p:nvPr/>
        </p:nvPicPr>
        <p:blipFill rotWithShape="1">
          <a:blip r:embed="rId2"/>
          <a:srcRect/>
          <a:stretch>
            <a:fillRect/>
          </a:stretch>
        </p:blipFill>
        <p:spPr>
          <a:xfrm>
            <a:off x="5038200" y="1677727"/>
            <a:ext cx="3601750" cy="2559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37" name="Shape 337"/>
        <p:cNvGrpSpPr/>
        <p:nvPr/>
      </p:nvGrpSpPr>
      <p:grpSpPr>
        <a:xfrm>
          <a:off x="0" y="0"/>
          <a:ext cx="0" cy="0"/>
          <a:chOff x="0" y="0"/>
          <a:chExt cx="0" cy="0"/>
        </a:xfrm>
      </p:grpSpPr>
      <p:pic>
        <p:nvPicPr>
          <p:cNvPr id="338" name="Google Shape;338;p51"/>
          <p:cNvPicPr preferRelativeResize="0"/>
          <p:nvPr/>
        </p:nvPicPr>
        <p:blipFill>
          <a:blip r:embed="rId1"/>
          <a:stretch>
            <a:fillRect/>
          </a:stretch>
        </p:blipFill>
        <p:spPr>
          <a:xfrm>
            <a:off x="522300" y="1279750"/>
            <a:ext cx="5267325" cy="1019175"/>
          </a:xfrm>
          <a:prstGeom prst="rect">
            <a:avLst/>
          </a:prstGeom>
          <a:noFill/>
          <a:ln>
            <a:noFill/>
          </a:ln>
        </p:spPr>
      </p:pic>
      <p:pic>
        <p:nvPicPr>
          <p:cNvPr id="339" name="Google Shape;339;p51"/>
          <p:cNvPicPr preferRelativeResize="0"/>
          <p:nvPr/>
        </p:nvPicPr>
        <p:blipFill>
          <a:blip r:embed="rId2"/>
          <a:stretch>
            <a:fillRect/>
          </a:stretch>
        </p:blipFill>
        <p:spPr>
          <a:xfrm>
            <a:off x="522300" y="2601050"/>
            <a:ext cx="4295775" cy="1123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43" name="Shape 343"/>
        <p:cNvGrpSpPr/>
        <p:nvPr/>
      </p:nvGrpSpPr>
      <p:grpSpPr>
        <a:xfrm>
          <a:off x="0" y="0"/>
          <a:ext cx="0" cy="0"/>
          <a:chOff x="0" y="0"/>
          <a:chExt cx="0" cy="0"/>
        </a:xfrm>
      </p:grpSpPr>
      <p:pic>
        <p:nvPicPr>
          <p:cNvPr id="344" name="Google Shape;344;p52"/>
          <p:cNvPicPr preferRelativeResize="0"/>
          <p:nvPr/>
        </p:nvPicPr>
        <p:blipFill>
          <a:blip r:embed="rId1"/>
          <a:stretch>
            <a:fillRect/>
          </a:stretch>
        </p:blipFill>
        <p:spPr>
          <a:xfrm>
            <a:off x="390200" y="1799375"/>
            <a:ext cx="5276850" cy="1152525"/>
          </a:xfrm>
          <a:prstGeom prst="rect">
            <a:avLst/>
          </a:prstGeom>
          <a:noFill/>
          <a:ln>
            <a:noFill/>
          </a:ln>
        </p:spPr>
      </p:pic>
      <p:pic>
        <p:nvPicPr>
          <p:cNvPr id="345" name="Google Shape;345;p52"/>
          <p:cNvPicPr preferRelativeResize="0"/>
          <p:nvPr/>
        </p:nvPicPr>
        <p:blipFill>
          <a:blip r:embed="rId2"/>
          <a:stretch>
            <a:fillRect/>
          </a:stretch>
        </p:blipFill>
        <p:spPr>
          <a:xfrm>
            <a:off x="390200" y="3086700"/>
            <a:ext cx="5734050" cy="6667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49" name="Shape 349"/>
        <p:cNvGrpSpPr/>
        <p:nvPr/>
      </p:nvGrpSpPr>
      <p:grpSpPr>
        <a:xfrm>
          <a:off x="0" y="0"/>
          <a:ext cx="0" cy="0"/>
          <a:chOff x="0" y="0"/>
          <a:chExt cx="0" cy="0"/>
        </a:xfrm>
      </p:grpSpPr>
      <p:pic>
        <p:nvPicPr>
          <p:cNvPr id="350" name="Google Shape;350;p53"/>
          <p:cNvPicPr preferRelativeResize="0"/>
          <p:nvPr/>
        </p:nvPicPr>
        <p:blipFill>
          <a:blip r:embed="rId1"/>
          <a:stretch>
            <a:fillRect/>
          </a:stretch>
        </p:blipFill>
        <p:spPr>
          <a:xfrm>
            <a:off x="196450" y="1254750"/>
            <a:ext cx="6708525" cy="1396000"/>
          </a:xfrm>
          <a:prstGeom prst="rect">
            <a:avLst/>
          </a:prstGeom>
          <a:noFill/>
          <a:ln>
            <a:noFill/>
          </a:ln>
        </p:spPr>
      </p:pic>
      <p:pic>
        <p:nvPicPr>
          <p:cNvPr id="351" name="Google Shape;351;p53"/>
          <p:cNvPicPr preferRelativeResize="0"/>
          <p:nvPr/>
        </p:nvPicPr>
        <p:blipFill>
          <a:blip r:embed="rId2"/>
          <a:stretch>
            <a:fillRect/>
          </a:stretch>
        </p:blipFill>
        <p:spPr>
          <a:xfrm>
            <a:off x="152400" y="3221725"/>
            <a:ext cx="5748526" cy="13333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55" name="Shape 355"/>
        <p:cNvGrpSpPr/>
        <p:nvPr/>
      </p:nvGrpSpPr>
      <p:grpSpPr>
        <a:xfrm>
          <a:off x="0" y="0"/>
          <a:ext cx="0" cy="0"/>
          <a:chOff x="0" y="0"/>
          <a:chExt cx="0" cy="0"/>
        </a:xfrm>
      </p:grpSpPr>
      <p:pic>
        <p:nvPicPr>
          <p:cNvPr id="356" name="Google Shape;356;p54"/>
          <p:cNvPicPr preferRelativeResize="0"/>
          <p:nvPr/>
        </p:nvPicPr>
        <p:blipFill>
          <a:blip r:embed="rId1"/>
          <a:stretch>
            <a:fillRect/>
          </a:stretch>
        </p:blipFill>
        <p:spPr>
          <a:xfrm>
            <a:off x="328550" y="632850"/>
            <a:ext cx="4700449" cy="2040125"/>
          </a:xfrm>
          <a:prstGeom prst="rect">
            <a:avLst/>
          </a:prstGeom>
          <a:noFill/>
          <a:ln>
            <a:noFill/>
          </a:ln>
        </p:spPr>
      </p:pic>
      <p:pic>
        <p:nvPicPr>
          <p:cNvPr id="357" name="Google Shape;357;p54"/>
          <p:cNvPicPr preferRelativeResize="0"/>
          <p:nvPr/>
        </p:nvPicPr>
        <p:blipFill>
          <a:blip r:embed="rId2"/>
          <a:stretch>
            <a:fillRect/>
          </a:stretch>
        </p:blipFill>
        <p:spPr>
          <a:xfrm>
            <a:off x="328550" y="2870921"/>
            <a:ext cx="6358926" cy="17656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816750" y="413900"/>
            <a:ext cx="3300900" cy="66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900"/>
              <a:t>References</a:t>
            </a:r>
            <a:endParaRPr sz="2900"/>
          </a:p>
        </p:txBody>
      </p:sp>
      <p:sp>
        <p:nvSpPr>
          <p:cNvPr id="363" name="Google Shape;363;p55"/>
          <p:cNvSpPr txBox="1"/>
          <p:nvPr>
            <p:ph type="subTitle" idx="1"/>
          </p:nvPr>
        </p:nvSpPr>
        <p:spPr>
          <a:xfrm>
            <a:off x="347000" y="1237950"/>
            <a:ext cx="3867000" cy="3769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u="sng">
                <a:solidFill>
                  <a:schemeClr val="hlink"/>
                </a:solidFill>
                <a:highlight>
                  <a:srgbClr val="EFEFEF"/>
                </a:highlight>
                <a:hlinkClick r:id="rId1"/>
              </a:rPr>
              <a:t>https://www.omnisci.com/technical-glossary/in-memory-database</a:t>
            </a:r>
            <a:endParaRPr sz="1400">
              <a:solidFill>
                <a:srgbClr val="444444"/>
              </a:solidFill>
              <a:highlight>
                <a:srgbClr val="EFEFEF"/>
              </a:highlight>
            </a:endParaRPr>
          </a:p>
          <a:p>
            <a:pPr marL="457200" lvl="0" indent="0" algn="l" rtl="0">
              <a:spcBef>
                <a:spcPts val="0"/>
              </a:spcBef>
              <a:spcAft>
                <a:spcPts val="0"/>
              </a:spcAft>
              <a:buNone/>
            </a:pPr>
            <a:endParaRPr sz="1400">
              <a:solidFill>
                <a:srgbClr val="444444"/>
              </a:solidFill>
              <a:highlight>
                <a:srgbClr val="EFEFEF"/>
              </a:highlight>
            </a:endParaRPr>
          </a:p>
          <a:p>
            <a:pPr marL="457200" lvl="0" indent="-317500" algn="l" rtl="0">
              <a:spcBef>
                <a:spcPts val="0"/>
              </a:spcBef>
              <a:spcAft>
                <a:spcPts val="0"/>
              </a:spcAft>
              <a:buClr>
                <a:srgbClr val="444444"/>
              </a:buClr>
              <a:buSzPts val="1400"/>
              <a:buChar char="●"/>
            </a:pPr>
            <a:r>
              <a:rPr lang="en-GB" sz="1400" u="sng">
                <a:solidFill>
                  <a:schemeClr val="hlink"/>
                </a:solidFill>
                <a:highlight>
                  <a:srgbClr val="EFEFEF"/>
                </a:highlight>
                <a:hlinkClick r:id="rId2"/>
              </a:rPr>
              <a:t>https://paristech.com/blog/in-memory-data-advantages/#:~:text=II.-,Properties%20of%20In%2Dmemory%20Database%20Systems,multiple%20data%20transfer%20streamline%20processing</a:t>
            </a:r>
            <a:endParaRPr sz="1400">
              <a:solidFill>
                <a:srgbClr val="444444"/>
              </a:solidFill>
              <a:highlight>
                <a:srgbClr val="EFEFEF"/>
              </a:highlight>
            </a:endParaRPr>
          </a:p>
          <a:p>
            <a:pPr marL="457200" lvl="0" indent="0" algn="l" rtl="0">
              <a:spcBef>
                <a:spcPts val="0"/>
              </a:spcBef>
              <a:spcAft>
                <a:spcPts val="0"/>
              </a:spcAft>
              <a:buNone/>
            </a:pPr>
            <a:endParaRPr sz="1400">
              <a:solidFill>
                <a:srgbClr val="444444"/>
              </a:solidFill>
              <a:highlight>
                <a:srgbClr val="EFEFEF"/>
              </a:highlight>
            </a:endParaRPr>
          </a:p>
          <a:p>
            <a:pPr marL="457200" lvl="0" indent="-317500" algn="l" rtl="0">
              <a:spcBef>
                <a:spcPts val="0"/>
              </a:spcBef>
              <a:spcAft>
                <a:spcPts val="0"/>
              </a:spcAft>
              <a:buClr>
                <a:srgbClr val="444444"/>
              </a:buClr>
              <a:buSzPts val="1400"/>
              <a:buChar char="●"/>
            </a:pPr>
            <a:r>
              <a:rPr lang="en-GB" sz="1400" u="sng">
                <a:solidFill>
                  <a:schemeClr val="hlink"/>
                </a:solidFill>
                <a:highlight>
                  <a:srgbClr val="EFEFEF"/>
                </a:highlight>
                <a:hlinkClick r:id="rId3"/>
              </a:rPr>
              <a:t>https://www.dataversity.net/in-memory-database-architecture-overview/#</a:t>
            </a:r>
            <a:endParaRPr sz="1400">
              <a:solidFill>
                <a:srgbClr val="444444"/>
              </a:solidFill>
              <a:highlight>
                <a:srgbClr val="EFEFEF"/>
              </a:highlight>
            </a:endParaRPr>
          </a:p>
          <a:p>
            <a:pPr marL="457200" lvl="0" indent="0" algn="l" rtl="0">
              <a:spcBef>
                <a:spcPts val="0"/>
              </a:spcBef>
              <a:spcAft>
                <a:spcPts val="0"/>
              </a:spcAft>
              <a:buNone/>
            </a:pPr>
            <a:endParaRPr sz="1400">
              <a:solidFill>
                <a:srgbClr val="444444"/>
              </a:solidFill>
              <a:highlight>
                <a:srgbClr val="EFEFEF"/>
              </a:highlight>
            </a:endParaRPr>
          </a:p>
          <a:p>
            <a:pPr marL="457200" lvl="0" indent="-317500" algn="l" rtl="0">
              <a:spcBef>
                <a:spcPts val="0"/>
              </a:spcBef>
              <a:spcAft>
                <a:spcPts val="0"/>
              </a:spcAft>
              <a:buClr>
                <a:srgbClr val="444444"/>
              </a:buClr>
              <a:buSzPts val="1400"/>
              <a:buChar char="●"/>
            </a:pPr>
            <a:r>
              <a:rPr lang="en-GB" sz="1400" u="sng">
                <a:solidFill>
                  <a:schemeClr val="hlink"/>
                </a:solidFill>
                <a:highlight>
                  <a:srgbClr val="EFEFEF"/>
                </a:highlight>
                <a:hlinkClick r:id="rId4"/>
              </a:rPr>
              <a:t>https://www.tutorialspoint.com/sap_hana/in_memory_computing_engine.htm</a:t>
            </a:r>
            <a:endParaRPr sz="1400">
              <a:solidFill>
                <a:srgbClr val="444444"/>
              </a:solidFill>
              <a:highlight>
                <a:srgbClr val="EFEFEF"/>
              </a:highlight>
            </a:endParaRPr>
          </a:p>
          <a:p>
            <a:pPr marL="457200" lvl="0" indent="0" algn="l" rtl="0">
              <a:spcBef>
                <a:spcPts val="0"/>
              </a:spcBef>
              <a:spcAft>
                <a:spcPts val="0"/>
              </a:spcAft>
              <a:buNone/>
            </a:pPr>
            <a:endParaRPr sz="1400">
              <a:solidFill>
                <a:srgbClr val="444444"/>
              </a:solidFill>
              <a:highlight>
                <a:srgbClr val="EFEFEF"/>
              </a:highlight>
            </a:endParaRPr>
          </a:p>
          <a:p>
            <a:pPr marL="457200" lvl="0" indent="-317500" algn="l" rtl="0">
              <a:spcBef>
                <a:spcPts val="0"/>
              </a:spcBef>
              <a:spcAft>
                <a:spcPts val="0"/>
              </a:spcAft>
              <a:buClr>
                <a:srgbClr val="444444"/>
              </a:buClr>
              <a:buSzPts val="1400"/>
              <a:buChar char="●"/>
            </a:pPr>
            <a:r>
              <a:rPr lang="en-GB" sz="1400">
                <a:solidFill>
                  <a:srgbClr val="444444"/>
                </a:solidFill>
                <a:highlight>
                  <a:srgbClr val="EFEFEF"/>
                </a:highlight>
              </a:rPr>
              <a:t>https://devopedia.org/in-memory-database#qst-ans-6</a:t>
            </a:r>
            <a:endParaRPr sz="1400">
              <a:solidFill>
                <a:srgbClr val="444444"/>
              </a:solidFill>
              <a:highlight>
                <a:srgbClr val="EFEFEF"/>
              </a:highlight>
            </a:endParaRPr>
          </a:p>
        </p:txBody>
      </p:sp>
      <p:sp>
        <p:nvSpPr>
          <p:cNvPr id="364" name="Google Shape;364;p55"/>
          <p:cNvSpPr txBox="1"/>
          <p:nvPr>
            <p:ph type="body" idx="2"/>
          </p:nvPr>
        </p:nvSpPr>
        <p:spPr>
          <a:xfrm>
            <a:off x="5112250" y="2239500"/>
            <a:ext cx="3774300" cy="664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500" b="1"/>
              <a:t>Guided By: Arpita Shah</a:t>
            </a:r>
            <a:endParaRPr sz="2500" b="1"/>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p:nvPr/>
        </p:nvSpPr>
        <p:spPr>
          <a:xfrm>
            <a:off x="0" y="-21239"/>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35"/>
          <p:cNvSpPr txBox="1">
            <a:spLocks noGrp="1"/>
          </p:cNvSpPr>
          <p:nvPr>
            <p:ph type="title" idx="4294967295"/>
          </p:nvPr>
        </p:nvSpPr>
        <p:spPr>
          <a:xfrm>
            <a:off x="311700" y="220100"/>
            <a:ext cx="8520600" cy="1012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The T</a:t>
            </a:r>
            <a:r>
              <a:rPr lang="en-GB" dirty="0" smtClean="0"/>
              <a:t>eam</a:t>
            </a:r>
            <a:endParaRPr dirty="0"/>
          </a:p>
        </p:txBody>
      </p:sp>
      <p:sp>
        <p:nvSpPr>
          <p:cNvPr id="224" name="Google Shape;224;p35"/>
          <p:cNvSpPr txBox="1">
            <a:spLocks noGrp="1"/>
          </p:cNvSpPr>
          <p:nvPr>
            <p:ph type="title" idx="4294967295"/>
          </p:nvPr>
        </p:nvSpPr>
        <p:spPr>
          <a:xfrm>
            <a:off x="637875" y="313804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1800" dirty="0" smtClean="0">
                <a:solidFill>
                  <a:schemeClr val="dk1"/>
                </a:solidFill>
              </a:rPr>
              <a:t>Nidhi Batra</a:t>
            </a:r>
            <a:endParaRPr sz="1800" dirty="0">
              <a:solidFill>
                <a:schemeClr val="dk1"/>
              </a:solidFill>
            </a:endParaRPr>
          </a:p>
        </p:txBody>
      </p:sp>
      <p:sp>
        <p:nvSpPr>
          <p:cNvPr id="225" name="Google Shape;225;p35"/>
          <p:cNvSpPr txBox="1">
            <a:spLocks noGrp="1"/>
          </p:cNvSpPr>
          <p:nvPr>
            <p:ph type="title" idx="4294967295"/>
          </p:nvPr>
        </p:nvSpPr>
        <p:spPr>
          <a:xfrm>
            <a:off x="3495336" y="3163014"/>
            <a:ext cx="2153313"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1800" dirty="0" smtClean="0">
                <a:solidFill>
                  <a:schemeClr val="dk1"/>
                </a:solidFill>
              </a:rPr>
              <a:t>Yash Bhalgamiya</a:t>
            </a:r>
            <a:endParaRPr sz="1800" dirty="0">
              <a:solidFill>
                <a:schemeClr val="dk1"/>
              </a:solidFill>
            </a:endParaRPr>
          </a:p>
        </p:txBody>
      </p:sp>
      <p:sp>
        <p:nvSpPr>
          <p:cNvPr id="226" name="Google Shape;226;p35"/>
          <p:cNvSpPr txBox="1">
            <a:spLocks noGrp="1"/>
          </p:cNvSpPr>
          <p:nvPr>
            <p:ph type="title" idx="4294967295"/>
          </p:nvPr>
        </p:nvSpPr>
        <p:spPr>
          <a:xfrm>
            <a:off x="6390889" y="3177714"/>
            <a:ext cx="2242379"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1800" dirty="0" smtClean="0">
                <a:solidFill>
                  <a:schemeClr val="dk1"/>
                </a:solidFill>
              </a:rPr>
              <a:t>Srishu Chintakindi</a:t>
            </a:r>
            <a:endParaRPr sz="1800" dirty="0">
              <a:solidFill>
                <a:schemeClr val="dk1"/>
              </a:solidFill>
            </a:endParaRPr>
          </a:p>
        </p:txBody>
      </p:sp>
      <p:pic>
        <p:nvPicPr>
          <p:cNvPr id="227" name="Google Shape;227;p35"/>
          <p:cNvPicPr preferRelativeResize="0"/>
          <p:nvPr/>
        </p:nvPicPr>
        <p:blipFill rotWithShape="1">
          <a:blip r:embed="rId1"/>
          <a:srcRect l="28582" t="21798" r="12497" b="21435"/>
          <a:stretch>
            <a:fillRect/>
          </a:stretch>
        </p:blipFill>
        <p:spPr>
          <a:xfrm>
            <a:off x="6689928" y="1350155"/>
            <a:ext cx="1644300" cy="1644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382" t="10187" r="13511" b="37079"/>
          <a:stretch>
            <a:fillRect/>
          </a:stretch>
        </p:blipFill>
        <p:spPr>
          <a:xfrm>
            <a:off x="784734" y="1376046"/>
            <a:ext cx="1728582" cy="16182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023" y="1357095"/>
            <a:ext cx="1637198" cy="16371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1000"/>
                                        <p:tgtEl>
                                          <p:spTgt spid="221"/>
                                        </p:tgtEl>
                                      </p:cBhvr>
                                    </p:animEffect>
                                    <p:anim calcmode="lin" valueType="num">
                                      <p:cBhvr>
                                        <p:cTn id="8" dur="1000" fill="hold"/>
                                        <p:tgtEl>
                                          <p:spTgt spid="221"/>
                                        </p:tgtEl>
                                        <p:attrNameLst>
                                          <p:attrName>ppt_x</p:attrName>
                                        </p:attrNameLst>
                                      </p:cBhvr>
                                      <p:tavLst>
                                        <p:tav tm="0">
                                          <p:val>
                                            <p:strVal val="#ppt_x"/>
                                          </p:val>
                                        </p:tav>
                                        <p:tav tm="100000">
                                          <p:val>
                                            <p:strVal val="#ppt_x"/>
                                          </p:val>
                                        </p:tav>
                                      </p:tavLst>
                                    </p:anim>
                                    <p:anim calcmode="lin" valueType="num">
                                      <p:cBhvr>
                                        <p:cTn id="9" dur="1000" fill="hold"/>
                                        <p:tgtEl>
                                          <p:spTgt spid="2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24"/>
                                        </p:tgtEl>
                                        <p:attrNameLst>
                                          <p:attrName>style.visibility</p:attrName>
                                        </p:attrNameLst>
                                      </p:cBhvr>
                                      <p:to>
                                        <p:strVal val="visible"/>
                                      </p:to>
                                    </p:set>
                                    <p:animEffect transition="in" filter="fade">
                                      <p:cBhvr>
                                        <p:cTn id="17" dur="500"/>
                                        <p:tgtEl>
                                          <p:spTgt spid="224"/>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25"/>
                                        </p:tgtEl>
                                        <p:attrNameLst>
                                          <p:attrName>style.visibility</p:attrName>
                                        </p:attrNameLst>
                                      </p:cBhvr>
                                      <p:to>
                                        <p:strVal val="visible"/>
                                      </p:to>
                                    </p:set>
                                    <p:animEffect transition="in" filter="fade">
                                      <p:cBhvr>
                                        <p:cTn id="25" dur="500"/>
                                        <p:tgtEl>
                                          <p:spTgt spid="225"/>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227"/>
                                        </p:tgtEl>
                                        <p:attrNameLst>
                                          <p:attrName>style.visibility</p:attrName>
                                        </p:attrNameLst>
                                      </p:cBhvr>
                                      <p:to>
                                        <p:strVal val="visible"/>
                                      </p:to>
                                    </p:set>
                                    <p:animEffect transition="in" filter="fade">
                                      <p:cBhvr>
                                        <p:cTn id="29" dur="500"/>
                                        <p:tgtEl>
                                          <p:spTgt spid="227"/>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226"/>
                                        </p:tgtEl>
                                        <p:attrNameLst>
                                          <p:attrName>style.visibility</p:attrName>
                                        </p:attrNameLst>
                                      </p:cBhvr>
                                      <p:to>
                                        <p:strVal val="visible"/>
                                      </p:to>
                                    </p:set>
                                    <p:animEffect transition="in" filter="fade">
                                      <p:cBhvr>
                                        <p:cTn id="33"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224" grpId="0"/>
      <p:bldP spid="225" grpId="0"/>
      <p:bldP spid="2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sp>
        <p:nvSpPr>
          <p:cNvPr id="108" name="Google Shape;108;p18"/>
          <p:cNvSpPr txBox="1"/>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en-GB"/>
              <a:t>What is IMDBMS??</a:t>
            </a:r>
            <a:endParaRPr lang="en-US" altLang="en-GB"/>
          </a:p>
        </p:txBody>
      </p:sp>
      <p:sp>
        <p:nvSpPr>
          <p:cNvPr id="109" name="Google Shape;109;p18"/>
          <p:cNvSpPr txBox="1"/>
          <p:nvPr>
            <p:ph type="subTitle" idx="1"/>
          </p:nvPr>
        </p:nvSpPr>
        <p:spPr>
          <a:xfrm>
            <a:off x="729625" y="2787455"/>
            <a:ext cx="7688100" cy="1326000"/>
          </a:xfrm>
          <a:prstGeom prst="rect">
            <a:avLst/>
          </a:prstGeom>
        </p:spPr>
        <p:txBody>
          <a:bodyPr spcFirstLastPara="1" wrap="square" lIns="91425" tIns="91425" rIns="91425" bIns="91425" anchor="t" anchorCtr="0">
            <a:noAutofit/>
          </a:bodyPr>
          <a:lstStyle/>
          <a:p>
            <a:pPr marL="120650" lvl="0" indent="0" algn="l" rtl="0">
              <a:spcBef>
                <a:spcPts val="0"/>
              </a:spcBef>
              <a:spcAft>
                <a:spcPts val="0"/>
              </a:spcAft>
              <a:buSzPts val="1700"/>
            </a:pPr>
            <a:r>
              <a:rPr lang="en-GB" sz="2000" i="1" dirty="0">
                <a:solidFill>
                  <a:srgbClr val="212529"/>
                </a:solidFill>
                <a:sym typeface="+mn-ea"/>
              </a:rPr>
              <a:t>An in-memory database (IMDB) stores computer data in a computer’s main memory instead of a disk drive to produce quicker response times. Accessing data stored in memory eliminates the time needed to query data from a disk.</a:t>
            </a:r>
            <a:endParaRPr sz="2000" i="1" dirty="0"/>
          </a:p>
          <a:p>
            <a:pPr marL="120650" lvl="0" indent="0" algn="l" rtl="0">
              <a:spcBef>
                <a:spcPts val="0"/>
              </a:spcBef>
              <a:spcAft>
                <a:spcPts val="0"/>
              </a:spcAft>
              <a:buSzPts val="1700"/>
            </a:pPr>
            <a:endParaRPr sz="2000" i="1" dirty="0"/>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pic>
        <p:nvPicPr>
          <p:cNvPr id="378" name="Google Shape;378;p57"/>
          <p:cNvPicPr preferRelativeResize="0"/>
          <p:nvPr/>
        </p:nvPicPr>
        <p:blipFill rotWithShape="1">
          <a:blip r:embed="rId1"/>
          <a:srcRect b="9477"/>
          <a:stretch>
            <a:fillRect/>
          </a:stretch>
        </p:blipFill>
        <p:spPr>
          <a:xfrm>
            <a:off x="0" y="0"/>
            <a:ext cx="9144001" cy="5143500"/>
          </a:xfrm>
          <a:prstGeom prst="rect">
            <a:avLst/>
          </a:prstGeom>
          <a:noFill/>
          <a:ln>
            <a:noFill/>
          </a:ln>
        </p:spPr>
      </p:pic>
      <p:sp>
        <p:nvSpPr>
          <p:cNvPr id="379" name="Google Shape;379;p57"/>
          <p:cNvSpPr txBox="1"/>
          <p:nvPr>
            <p:ph type="title"/>
          </p:nvPr>
        </p:nvSpPr>
        <p:spPr>
          <a:xfrm>
            <a:off x="655075" y="1979100"/>
            <a:ext cx="5368500" cy="11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6890"/>
              <a:t>Thank You</a:t>
            </a:r>
            <a:endParaRPr sz="6890"/>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pic>
        <p:nvPicPr>
          <p:cNvPr id="127" name="Google Shape;127;p21"/>
          <p:cNvPicPr preferRelativeResize="0"/>
          <p:nvPr/>
        </p:nvPicPr>
        <p:blipFill rotWithShape="1">
          <a:blip r:embed="rId1"/>
          <a:srcRect t="7576" b="7584"/>
          <a:stretch>
            <a:fillRect/>
          </a:stretch>
        </p:blipFill>
        <p:spPr>
          <a:xfrm>
            <a:off x="673800" y="539250"/>
            <a:ext cx="7796400" cy="40650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sp>
        <p:nvSpPr>
          <p:cNvPr id="108" name="Google Shape;108;p18"/>
          <p:cNvSpPr txBox="1"/>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How does In-Memory Database work?</a:t>
            </a:r>
            <a:endParaRPr lang="en-GB"/>
          </a:p>
        </p:txBody>
      </p:sp>
      <p:sp>
        <p:nvSpPr>
          <p:cNvPr id="109" name="Google Shape;109;p18"/>
          <p:cNvSpPr txBox="1"/>
          <p:nvPr>
            <p:ph type="subTitle" idx="1"/>
          </p:nvPr>
        </p:nvSpPr>
        <p:spPr>
          <a:xfrm>
            <a:off x="729625" y="3172900"/>
            <a:ext cx="7688100" cy="13260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GB"/>
              <a:t>Stored in RAM or Main memory</a:t>
            </a:r>
            <a:endParaRPr lang="en-GB"/>
          </a:p>
          <a:p>
            <a:pPr marL="457200" lvl="0" indent="-330200" algn="l" rtl="0">
              <a:spcBef>
                <a:spcPts val="0"/>
              </a:spcBef>
              <a:spcAft>
                <a:spcPts val="0"/>
              </a:spcAft>
              <a:buSzPts val="1600"/>
              <a:buChar char="●"/>
            </a:pPr>
            <a:r>
              <a:rPr lang="en-GB" sz="1500"/>
              <a:t>Virtual Data Compression</a:t>
            </a:r>
            <a:endParaRPr sz="1500"/>
          </a:p>
          <a:p>
            <a:pPr marL="457200" lvl="0" indent="-323850" algn="l" rtl="0">
              <a:lnSpc>
                <a:spcPct val="143000"/>
              </a:lnSpc>
              <a:spcBef>
                <a:spcPts val="0"/>
              </a:spcBef>
              <a:spcAft>
                <a:spcPts val="0"/>
              </a:spcAft>
              <a:buSzPts val="1500"/>
              <a:buChar char="●"/>
            </a:pPr>
            <a:r>
              <a:rPr lang="en-GB" sz="1500"/>
              <a:t>Direct navigation from index to row or columns</a:t>
            </a:r>
            <a:endParaRPr sz="1500"/>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pic>
        <p:nvPicPr>
          <p:cNvPr id="132" name="Google Shape;132;p22"/>
          <p:cNvPicPr preferRelativeResize="0"/>
          <p:nvPr/>
        </p:nvPicPr>
        <p:blipFill rotWithShape="1">
          <a:blip r:embed="rId1"/>
          <a:srcRect t="3942" b="3942"/>
          <a:stretch>
            <a:fillRect/>
          </a:stretch>
        </p:blipFill>
        <p:spPr>
          <a:xfrm>
            <a:off x="673800" y="539250"/>
            <a:ext cx="7796400" cy="40649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3"/>
          <p:cNvSpPr txBox="1"/>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Why use In-Memory Database?</a:t>
            </a:r>
            <a:endParaRPr lang="en-GB"/>
          </a:p>
        </p:txBody>
      </p:sp>
      <p:sp>
        <p:nvSpPr>
          <p:cNvPr id="138" name="Google Shape;138;p23"/>
          <p:cNvSpPr txBox="1"/>
          <p:nvPr>
            <p:ph type="subTitle" idx="1"/>
          </p:nvPr>
        </p:nvSpPr>
        <p:spPr>
          <a:xfrm>
            <a:off x="729625" y="3172900"/>
            <a:ext cx="7688100" cy="14997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GB"/>
              <a:t>Faster Transaction</a:t>
            </a:r>
            <a:endParaRPr lang="en-GB"/>
          </a:p>
          <a:p>
            <a:pPr marL="457200" lvl="0" indent="-330200" algn="l" rtl="0">
              <a:spcBef>
                <a:spcPts val="0"/>
              </a:spcBef>
              <a:spcAft>
                <a:spcPts val="0"/>
              </a:spcAft>
              <a:buSzPts val="1600"/>
              <a:buChar char="●"/>
            </a:pPr>
            <a:r>
              <a:rPr lang="en-GB"/>
              <a:t>No translation</a:t>
            </a:r>
            <a:endParaRPr lang="en-GB"/>
          </a:p>
          <a:p>
            <a:pPr marL="457200" lvl="0" indent="-330200" algn="l" rtl="0">
              <a:spcBef>
                <a:spcPts val="0"/>
              </a:spcBef>
              <a:spcAft>
                <a:spcPts val="0"/>
              </a:spcAft>
              <a:buSzPts val="1600"/>
              <a:buChar char="●"/>
            </a:pPr>
            <a:r>
              <a:rPr lang="en-GB"/>
              <a:t>Multi-user concurrency</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24"/>
          <p:cNvSpPr txBox="1"/>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In-Memory vs Traditional Database</a:t>
            </a:r>
            <a:endParaRPr lang="en-GB"/>
          </a:p>
        </p:txBody>
      </p:sp>
      <p:sp>
        <p:nvSpPr>
          <p:cNvPr id="144" name="Google Shape;144;p24"/>
          <p:cNvSpPr txBox="1"/>
          <p:nvPr>
            <p:ph type="subTitle" idx="1"/>
          </p:nvPr>
        </p:nvSpPr>
        <p:spPr>
          <a:xfrm>
            <a:off x="729625" y="3172900"/>
            <a:ext cx="7688100" cy="1834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GB"/>
              <a:t>An IMDB keeps all data in main memory or RAM whereas Traditional DB </a:t>
            </a:r>
            <a:r>
              <a:rPr lang="en-GB"/>
              <a:t>retrieves</a:t>
            </a:r>
            <a:r>
              <a:rPr lang="en-GB"/>
              <a:t> data from disk drives.</a:t>
            </a:r>
            <a:endParaRPr lang="en-GB"/>
          </a:p>
          <a:p>
            <a:pPr marL="457200" lvl="0" indent="-330200" algn="l" rtl="0">
              <a:spcBef>
                <a:spcPts val="0"/>
              </a:spcBef>
              <a:spcAft>
                <a:spcPts val="0"/>
              </a:spcAft>
              <a:buSzPts val="1600"/>
              <a:buChar char="●"/>
            </a:pPr>
            <a:r>
              <a:rPr lang="en-GB"/>
              <a:t>IMDBs are more faster and volatile than Traditional DBs.</a:t>
            </a:r>
            <a:endParaRPr lang="en-GB"/>
          </a:p>
          <a:p>
            <a:pPr marL="457200" lvl="0" indent="-330200" algn="l" rtl="0">
              <a:spcBef>
                <a:spcPts val="0"/>
              </a:spcBef>
              <a:spcAft>
                <a:spcPts val="0"/>
              </a:spcAft>
              <a:buSzPts val="1600"/>
              <a:buChar char="●"/>
            </a:pPr>
            <a:r>
              <a:rPr lang="en-GB"/>
              <a:t>IMDBs allows real-time analysis and reporting data.</a:t>
            </a:r>
            <a:endParaRPr lang="en-GB"/>
          </a:p>
          <a:p>
            <a:pPr marL="457200" lvl="0" indent="-330200" algn="l" rtl="0">
              <a:spcBef>
                <a:spcPts val="0"/>
              </a:spcBef>
              <a:spcAft>
                <a:spcPts val="0"/>
              </a:spcAft>
              <a:buSzPts val="1600"/>
              <a:buChar char="●"/>
            </a:pPr>
            <a:r>
              <a:rPr lang="en-GB"/>
              <a:t>In IMDBs, different parts of </a:t>
            </a:r>
            <a:r>
              <a:rPr lang="en-GB"/>
              <a:t>database</a:t>
            </a:r>
            <a:r>
              <a:rPr lang="en-GB"/>
              <a:t> are managed using direct pointers but in Traditional DBs, different block must be read from disk. </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4371</Words>
  <Application>WPS Presentation</Application>
  <PresentationFormat/>
  <Paragraphs>163</Paragraphs>
  <Slides>40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40</vt:i4>
      </vt:variant>
    </vt:vector>
  </HeadingPairs>
  <TitlesOfParts>
    <vt:vector size="51" baseType="lpstr">
      <vt:lpstr>Arial</vt:lpstr>
      <vt:lpstr>SimSun</vt:lpstr>
      <vt:lpstr>Wingdings</vt:lpstr>
      <vt:lpstr>Arial</vt:lpstr>
      <vt:lpstr>Raleway</vt:lpstr>
      <vt:lpstr>Lato</vt:lpstr>
      <vt:lpstr>Microsoft YaHei</vt:lpstr>
      <vt:lpstr>Arial Unicode MS</vt:lpstr>
      <vt:lpstr>Roboto</vt:lpstr>
      <vt:lpstr>Lato</vt:lpstr>
      <vt:lpstr>Streamline</vt:lpstr>
      <vt:lpstr>Implementation of Multi-Tenant Environment in cloud computing</vt:lpstr>
      <vt:lpstr>Definition</vt:lpstr>
      <vt:lpstr>Mission statement 1: In-Memory Database Management System</vt:lpstr>
      <vt:lpstr>What is IMDBMS??</vt:lpstr>
      <vt:lpstr>PowerPoint 演示文稿</vt:lpstr>
      <vt:lpstr>How does In-Memory Database work?</vt:lpstr>
      <vt:lpstr>PowerPoint 演示文稿</vt:lpstr>
      <vt:lpstr>Why use In-Memory Database?</vt:lpstr>
      <vt:lpstr>In-Memory vs Traditional Database</vt:lpstr>
      <vt:lpstr>Durability</vt:lpstr>
      <vt:lpstr>Reduces memory consumption</vt:lpstr>
      <vt:lpstr>Virtual Memory Compression</vt:lpstr>
      <vt:lpstr>PowerPoint 演示文稿</vt:lpstr>
      <vt:lpstr>Features Supported in Oracle TimesTen</vt:lpstr>
      <vt:lpstr>Features available in Gridgain</vt:lpstr>
      <vt:lpstr>Features of Sap Hana In-Memory Database</vt:lpstr>
      <vt:lpstr>PowerPoint 演示文稿</vt:lpstr>
      <vt:lpstr>Mission statement 2: Multi-tenancy</vt:lpstr>
      <vt:lpstr>Multitenancy</vt:lpstr>
      <vt:lpstr>Increased Efficiency</vt:lpstr>
      <vt:lpstr>The "noisy neighbor" effect</vt:lpstr>
      <vt:lpstr>In private cloud computing</vt:lpstr>
      <vt:lpstr>IMDBS on AWS</vt:lpstr>
      <vt:lpstr>Case : Amazon ElastiCache</vt:lpstr>
      <vt:lpstr>PowerPoint 演示文稿</vt:lpstr>
      <vt:lpstr>Build low-latency data stores</vt:lpstr>
      <vt:lpstr>Disk-based Queries vs Inmemory based Queries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lpstr>Srishu Chintakindi</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Multi-Tenant Environment in cloud computing</dc:title>
  <dc:creator/>
  <cp:lastModifiedBy>Srishu Chintakindi</cp:lastModifiedBy>
  <cp:revision>3</cp:revision>
  <dcterms:created xsi:type="dcterms:W3CDTF">2022-04-17T17:18:00Z</dcterms:created>
  <dcterms:modified xsi:type="dcterms:W3CDTF">2022-04-18T17:05:02Z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3784CDB8985148D8AA5CCDFDD0E85949</vt:lpwstr>
  </property>
  <property fmtid="{D5CDD505-2E9C-101B-9397-08002B2CF9AE}" pid="3" name="KSOProductBuildVer">
    <vt:lpwstr>1033-11.2.0.11074</vt:lpwstr>
  </property>
</Properties>
</file>